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3716000" cy="24384000"/>
  <p:notesSz cx="6858000" cy="9144000"/>
  <p:embeddedFontLst>
    <p:embeddedFont>
      <p:font typeface="Arial Black" panose="020B0A04020102090204" pitchFamily="34" charset="0"/>
      <p:bold r:id="rId9"/>
      <p:italic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680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vfu2GkV1yfwsMT+5ahLBiQZ0D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11E"/>
    <a:srgbClr val="E62639"/>
    <a:srgbClr val="DBDBDB"/>
    <a:srgbClr val="BACD32"/>
    <a:srgbClr val="838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0C7D9-865B-13B0-7F5D-53E83444E56F}" v="4" dt="2025-06-05T14:15:37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6362" autoAdjust="0"/>
  </p:normalViewPr>
  <p:slideViewPr>
    <p:cSldViewPr snapToGrid="0">
      <p:cViewPr>
        <p:scale>
          <a:sx n="25" d="100"/>
          <a:sy n="25" d="100"/>
        </p:scale>
        <p:origin x="4062" y="636"/>
      </p:cViewPr>
      <p:guideLst>
        <p:guide orient="horz" pos="768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696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297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02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290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" name="Google Shape;96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748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" name="Google Shape;111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3022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0ce2100a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0ce2100a7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69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" userDrawn="1">
  <p:cSld name="Portada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5"/>
          <p:cNvSpPr/>
          <p:nvPr/>
        </p:nvSpPr>
        <p:spPr>
          <a:xfrm flipH="1">
            <a:off x="-1" y="2448231"/>
            <a:ext cx="13716000" cy="401002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ángulo 2"/>
          <p:cNvSpPr/>
          <p:nvPr userDrawn="1"/>
        </p:nvSpPr>
        <p:spPr>
          <a:xfrm>
            <a:off x="-2" y="-1685"/>
            <a:ext cx="13716002" cy="235115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Google Shape;8;p15"/>
          <p:cNvSpPr>
            <a:spLocks noGrp="1"/>
          </p:cNvSpPr>
          <p:nvPr>
            <p:ph type="pic" idx="2"/>
          </p:nvPr>
        </p:nvSpPr>
        <p:spPr>
          <a:xfrm>
            <a:off x="0" y="7077686"/>
            <a:ext cx="13715998" cy="15899018"/>
          </a:xfrm>
          <a:prstGeom prst="rect">
            <a:avLst/>
          </a:prstGeom>
          <a:noFill/>
          <a:ln>
            <a:noFill/>
          </a:ln>
        </p:spPr>
      </p:sp>
      <p:sp>
        <p:nvSpPr>
          <p:cNvPr id="10" name="Google Shape;10;p15"/>
          <p:cNvSpPr/>
          <p:nvPr/>
        </p:nvSpPr>
        <p:spPr>
          <a:xfrm>
            <a:off x="0" y="22977987"/>
            <a:ext cx="13715998" cy="1406013"/>
          </a:xfrm>
          <a:prstGeom prst="rect">
            <a:avLst/>
          </a:prstGeom>
          <a:solidFill>
            <a:srgbClr val="E626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3151902" y="199997"/>
            <a:ext cx="10186273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3000" b="1" i="0" u="none" strike="noStrike" cap="none" dirty="0" err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Alcaldía</a:t>
            </a:r>
            <a:r>
              <a:rPr lang="en-US" sz="30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Mayor de Bogotá,</a:t>
            </a:r>
            <a:endParaRPr sz="3000" b="0" i="0" u="none" strike="noStrike" cap="none" dirty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 sz="32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través</a:t>
            </a:r>
            <a:r>
              <a:rPr lang="en-US" sz="3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Instituto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Desarrollo</a:t>
            </a:r>
            <a:r>
              <a:rPr lang="en-US" sz="3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Urbano</a:t>
            </a:r>
            <a:r>
              <a:rPr lang="en-US" sz="32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US" sz="2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ha </a:t>
            </a:r>
            <a:r>
              <a:rPr lang="en-US" sz="28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priorizado</a:t>
            </a:r>
            <a:r>
              <a:rPr lang="en-US" sz="2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este</a:t>
            </a:r>
            <a:r>
              <a:rPr lang="en-US" sz="2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proyecto</a:t>
            </a:r>
            <a:r>
              <a:rPr lang="en-US" sz="2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que </a:t>
            </a:r>
            <a:r>
              <a:rPr lang="en-US" sz="28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mejorará</a:t>
            </a:r>
            <a:r>
              <a:rPr lang="en-US" sz="2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2800" b="0" i="0" u="none" strike="noStrike" cap="none" dirty="0" smtClea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50"/>
              <a:buFont typeface="Arial"/>
              <a:buNone/>
            </a:pPr>
            <a:r>
              <a:rPr lang="en-US" sz="2800" b="0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lang="en-US" sz="28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movilidad</a:t>
            </a:r>
            <a:r>
              <a:rPr lang="en-US" sz="2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del sector!</a:t>
            </a:r>
            <a:endParaRPr sz="2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5"/>
          <p:cNvSpPr txBox="1">
            <a:spLocks noGrp="1"/>
          </p:cNvSpPr>
          <p:nvPr>
            <p:ph type="title"/>
          </p:nvPr>
        </p:nvSpPr>
        <p:spPr>
          <a:xfrm>
            <a:off x="377825" y="2952397"/>
            <a:ext cx="12960350" cy="300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F25"/>
              </a:buClr>
              <a:buSzPts val="6600"/>
              <a:buFont typeface="Arial Black"/>
              <a:buNone/>
              <a:defRPr sz="66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5" name="Google Shape;25;p15"/>
          <p:cNvSpPr txBox="1">
            <a:spLocks noGrp="1"/>
          </p:cNvSpPr>
          <p:nvPr>
            <p:ph type="sldNum" idx="12"/>
          </p:nvPr>
        </p:nvSpPr>
        <p:spPr>
          <a:xfrm>
            <a:off x="10629900" y="23597418"/>
            <a:ext cx="2952750" cy="78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27" name="Rectángulo 26"/>
          <p:cNvSpPr/>
          <p:nvPr userDrawn="1"/>
        </p:nvSpPr>
        <p:spPr>
          <a:xfrm>
            <a:off x="-2" y="2349468"/>
            <a:ext cx="13716002" cy="1775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Rectángulo 28"/>
          <p:cNvSpPr/>
          <p:nvPr userDrawn="1"/>
        </p:nvSpPr>
        <p:spPr>
          <a:xfrm>
            <a:off x="-2" y="6471687"/>
            <a:ext cx="13716002" cy="606000"/>
          </a:xfrm>
          <a:prstGeom prst="rect">
            <a:avLst/>
          </a:prstGeom>
          <a:solidFill>
            <a:srgbClr val="E62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0" name="Imagen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84" y="23166268"/>
            <a:ext cx="2894959" cy="10294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4" y="313560"/>
            <a:ext cx="1940492" cy="161674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erna Izquierda">
  <p:cSld name="Diseño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/>
          <p:nvPr/>
        </p:nvSpPr>
        <p:spPr>
          <a:xfrm flipH="1">
            <a:off x="-1" y="0"/>
            <a:ext cx="13716000" cy="3156155"/>
          </a:xfrm>
          <a:prstGeom prst="rect">
            <a:avLst/>
          </a:prstGeom>
          <a:solidFill>
            <a:srgbClr val="9711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377825" y="619431"/>
            <a:ext cx="12960350" cy="200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F25"/>
              </a:buClr>
              <a:buSzPts val="6600"/>
              <a:buFont typeface="Arial Black"/>
              <a:buNone/>
              <a:defRPr sz="6600" b="1" i="0" u="none" strike="noStrike" cap="none">
                <a:solidFill>
                  <a:schemeClr val="bg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1" name="Google Shape;31;p16"/>
          <p:cNvSpPr>
            <a:spLocks noGrp="1"/>
          </p:cNvSpPr>
          <p:nvPr>
            <p:ph type="pic" idx="2"/>
          </p:nvPr>
        </p:nvSpPr>
        <p:spPr>
          <a:xfrm>
            <a:off x="0" y="3155950"/>
            <a:ext cx="13716000" cy="7455514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377825" y="10949940"/>
            <a:ext cx="6156325" cy="1238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7181850" y="10949940"/>
            <a:ext cx="6156326" cy="1238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sldNum" idx="12"/>
          </p:nvPr>
        </p:nvSpPr>
        <p:spPr>
          <a:xfrm>
            <a:off x="12639554" y="23597418"/>
            <a:ext cx="698621" cy="78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Google Shape;29;p16"/>
          <p:cNvSpPr/>
          <p:nvPr userDrawn="1"/>
        </p:nvSpPr>
        <p:spPr>
          <a:xfrm flipH="1">
            <a:off x="-3" y="23542753"/>
            <a:ext cx="12639556" cy="841248"/>
          </a:xfrm>
          <a:prstGeom prst="rect">
            <a:avLst/>
          </a:prstGeom>
          <a:solidFill>
            <a:srgbClr val="E626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9;p16"/>
          <p:cNvSpPr/>
          <p:nvPr userDrawn="1"/>
        </p:nvSpPr>
        <p:spPr>
          <a:xfrm flipH="1">
            <a:off x="13338174" y="23542752"/>
            <a:ext cx="377825" cy="841248"/>
          </a:xfrm>
          <a:prstGeom prst="rect">
            <a:avLst/>
          </a:prstGeom>
          <a:solidFill>
            <a:srgbClr val="E626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" y="23673618"/>
            <a:ext cx="1682504" cy="598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portada">
  <p:cSld name="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-38100" y="22801007"/>
            <a:ext cx="13754100" cy="1553496"/>
          </a:xfrm>
          <a:prstGeom prst="rect">
            <a:avLst/>
          </a:prstGeom>
          <a:solidFill>
            <a:srgbClr val="E62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67" y="22830504"/>
            <a:ext cx="3638717" cy="12939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59" y="18111019"/>
            <a:ext cx="7890170" cy="331707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sldNum" idx="12"/>
          </p:nvPr>
        </p:nvSpPr>
        <p:spPr>
          <a:xfrm>
            <a:off x="10629900" y="23597418"/>
            <a:ext cx="2952750" cy="78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38">
          <p15:clr>
            <a:srgbClr val="F26B43"/>
          </p15:clr>
        </p15:guide>
        <p15:guide id="2" pos="8402">
          <p15:clr>
            <a:srgbClr val="F26B43"/>
          </p15:clr>
        </p15:guide>
        <p15:guide id="3" pos="4116">
          <p15:clr>
            <a:srgbClr val="F26B43"/>
          </p15:clr>
        </p15:guide>
        <p15:guide id="4" pos="45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6" t="1" r="1529" b="9854"/>
          <a:stretch/>
        </p:blipFill>
        <p:spPr>
          <a:xfrm>
            <a:off x="-38100" y="7001953"/>
            <a:ext cx="13754100" cy="15976034"/>
          </a:xfrm>
          <a:prstGeom prst="rect">
            <a:avLst/>
          </a:prstGeom>
        </p:spPr>
      </p:pic>
      <p:sp>
        <p:nvSpPr>
          <p:cNvPr id="53" name="Google Shape;53;p1"/>
          <p:cNvSpPr/>
          <p:nvPr/>
        </p:nvSpPr>
        <p:spPr>
          <a:xfrm>
            <a:off x="-108662" y="6972924"/>
            <a:ext cx="13748157" cy="1594776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">
                <a:srgbClr val="FFFFFF">
                  <a:alpha val="0"/>
                </a:srgbClr>
              </a:gs>
              <a:gs pos="46000">
                <a:srgbClr val="000000">
                  <a:alpha val="36470"/>
                </a:srgbClr>
              </a:gs>
              <a:gs pos="100000">
                <a:srgbClr val="000000">
                  <a:alpha val="36470"/>
                </a:srgbClr>
              </a:gs>
            </a:gsLst>
            <a:lin ang="2159386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56;p1"/>
          <p:cNvSpPr/>
          <p:nvPr/>
        </p:nvSpPr>
        <p:spPr>
          <a:xfrm>
            <a:off x="6858000" y="17373224"/>
            <a:ext cx="6840452" cy="2136714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  <a:effectLst>
            <a:outerShdw blurRad="57150" dist="19050" dir="5400000" algn="bl" rotWithShape="0">
              <a:srgbClr val="F2F2F2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56;p1"/>
          <p:cNvSpPr/>
          <p:nvPr/>
        </p:nvSpPr>
        <p:spPr>
          <a:xfrm>
            <a:off x="6858000" y="15036424"/>
            <a:ext cx="6840452" cy="2136714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  <a:effectLst>
            <a:outerShdw blurRad="57150" dist="19050" dir="5400000" algn="bl" rotWithShape="0">
              <a:srgbClr val="F2F2F2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56;p1"/>
          <p:cNvSpPr/>
          <p:nvPr/>
        </p:nvSpPr>
        <p:spPr>
          <a:xfrm>
            <a:off x="6858000" y="12636124"/>
            <a:ext cx="6840452" cy="2136714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  <a:effectLst>
            <a:outerShdw blurRad="57150" dist="19050" dir="5400000" algn="bl" rotWithShape="0">
              <a:srgbClr val="F2F2F2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56;p1"/>
          <p:cNvSpPr/>
          <p:nvPr/>
        </p:nvSpPr>
        <p:spPr>
          <a:xfrm>
            <a:off x="6858000" y="10261224"/>
            <a:ext cx="6840452" cy="2136714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  <a:effectLst>
            <a:outerShdw blurRad="57150" dist="19050" dir="5400000" algn="bl" rotWithShape="0">
              <a:srgbClr val="F2F2F2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"/>
          <p:cNvSpPr txBox="1">
            <a:spLocks noGrp="1"/>
          </p:cNvSpPr>
          <p:nvPr>
            <p:ph type="title"/>
          </p:nvPr>
        </p:nvSpPr>
        <p:spPr>
          <a:xfrm>
            <a:off x="425249" y="3023887"/>
            <a:ext cx="12784525" cy="31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CO" sz="4800" dirty="0" smtClean="0">
                <a:solidFill>
                  <a:schemeClr val="tx1"/>
                </a:solidFill>
                <a:latin typeface="+mj-lt"/>
              </a:rPr>
              <a:t>Avanza la construcción de vías </a:t>
            </a:r>
            <a:br>
              <a:rPr lang="es-CO" sz="4800" dirty="0" smtClean="0">
                <a:solidFill>
                  <a:schemeClr val="tx1"/>
                </a:solidFill>
                <a:latin typeface="+mj-lt"/>
              </a:rPr>
            </a:br>
            <a:r>
              <a:rPr lang="es-CO" sz="4800" dirty="0" smtClean="0">
                <a:solidFill>
                  <a:schemeClr val="tx1"/>
                </a:solidFill>
                <a:latin typeface="+mj-lt"/>
              </a:rPr>
              <a:t>y espacio público en las </a:t>
            </a:r>
            <a:br>
              <a:rPr lang="es-CO" sz="4800" dirty="0" smtClean="0">
                <a:solidFill>
                  <a:schemeClr val="tx1"/>
                </a:solidFill>
                <a:latin typeface="+mj-lt"/>
              </a:rPr>
            </a:br>
            <a:r>
              <a:rPr lang="es-CO" sz="5500" dirty="0" smtClean="0">
                <a:solidFill>
                  <a:schemeClr val="tx1"/>
                </a:solidFill>
                <a:latin typeface="+mj-lt"/>
              </a:rPr>
              <a:t>zonas </a:t>
            </a:r>
            <a:r>
              <a:rPr lang="es-CO" sz="5500" dirty="0">
                <a:solidFill>
                  <a:schemeClr val="tx1"/>
                </a:solidFill>
                <a:latin typeface="+mj-lt"/>
              </a:rPr>
              <a:t>industriales de </a:t>
            </a:r>
            <a:r>
              <a:rPr lang="es-CO" sz="5500" dirty="0" smtClean="0">
                <a:solidFill>
                  <a:schemeClr val="tx1"/>
                </a:solidFill>
                <a:latin typeface="+mj-lt"/>
              </a:rPr>
              <a:t>Montevideo</a:t>
            </a:r>
            <a:br>
              <a:rPr lang="es-CO" sz="5500" dirty="0" smtClean="0">
                <a:solidFill>
                  <a:schemeClr val="tx1"/>
                </a:solidFill>
                <a:latin typeface="+mj-lt"/>
              </a:rPr>
            </a:br>
            <a:r>
              <a:rPr lang="es-CO" sz="5500" dirty="0" smtClean="0">
                <a:solidFill>
                  <a:schemeClr val="tx1"/>
                </a:solidFill>
                <a:latin typeface="+mj-lt"/>
              </a:rPr>
              <a:t>y </a:t>
            </a:r>
            <a:r>
              <a:rPr lang="es-CO" sz="5500" dirty="0">
                <a:solidFill>
                  <a:schemeClr val="tx1"/>
                </a:solidFill>
                <a:latin typeface="+mj-lt"/>
              </a:rPr>
              <a:t>Puente Aranda</a:t>
            </a:r>
            <a:r>
              <a:rPr lang="es-CO" sz="4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CO" sz="4800" b="0" dirty="0">
                <a:solidFill>
                  <a:schemeClr val="tx1"/>
                </a:solidFill>
                <a:latin typeface="+mj-lt"/>
              </a:rPr>
              <a:t>– Grupo 4</a:t>
            </a:r>
            <a:endParaRPr sz="4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10232571" y="6480135"/>
            <a:ext cx="3109300" cy="4927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i="1" u="none" strike="noStrike" cap="none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Septiembre</a:t>
            </a:r>
            <a:r>
              <a:rPr lang="en-US" sz="2400" i="1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i="1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400" i="1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"/>
          <p:cNvSpPr txBox="1">
            <a:spLocks noGrp="1"/>
          </p:cNvSpPr>
          <p:nvPr>
            <p:ph type="body" idx="4294967295"/>
          </p:nvPr>
        </p:nvSpPr>
        <p:spPr>
          <a:xfrm>
            <a:off x="6984553" y="10356907"/>
            <a:ext cx="5829000" cy="127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buClr>
                <a:schemeClr val="dk1"/>
              </a:buClr>
              <a:buSzPts val="1100"/>
            </a:pPr>
            <a:r>
              <a:rPr lang="es-ES" sz="2800" dirty="0">
                <a:solidFill>
                  <a:schemeClr val="bg1"/>
                </a:solidFill>
              </a:rPr>
              <a:t>La ciencia detrás de las carreteras: el riguroso control del concreto y </a:t>
            </a:r>
            <a:r>
              <a:rPr lang="es-ES" sz="2800" dirty="0" smtClean="0">
                <a:solidFill>
                  <a:schemeClr val="bg1"/>
                </a:solidFill>
              </a:rPr>
              <a:t>asfalto, </a:t>
            </a:r>
            <a:r>
              <a:rPr lang="es-ES" sz="2800" dirty="0">
                <a:solidFill>
                  <a:schemeClr val="bg1"/>
                </a:solidFill>
              </a:rPr>
              <a:t>que garantiza vías seguras.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58" name="Google Shape;58;p1"/>
          <p:cNvSpPr txBox="1">
            <a:spLocks noGrp="1"/>
          </p:cNvSpPr>
          <p:nvPr>
            <p:ph type="body" idx="4294967295"/>
          </p:nvPr>
        </p:nvSpPr>
        <p:spPr>
          <a:xfrm>
            <a:off x="11909663" y="11910122"/>
            <a:ext cx="1375793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000"/>
              <a:buNone/>
            </a:pPr>
            <a:r>
              <a:rPr lang="en-US" sz="1600" b="1" dirty="0" err="1" smtClean="0">
                <a:solidFill>
                  <a:srgbClr val="FFC000"/>
                </a:solidFill>
              </a:rPr>
              <a:t>Pág</a:t>
            </a:r>
            <a:r>
              <a:rPr lang="en-US" sz="1600" b="1" dirty="0">
                <a:solidFill>
                  <a:srgbClr val="FFC000"/>
                </a:solidFill>
              </a:rPr>
              <a:t>.</a:t>
            </a:r>
            <a:r>
              <a:rPr lang="en-US" sz="1600" b="1" dirty="0" smtClean="0">
                <a:solidFill>
                  <a:srgbClr val="FFC000"/>
                </a:solidFill>
              </a:rPr>
              <a:t> </a:t>
            </a:r>
            <a:r>
              <a:rPr lang="en-US" sz="1600" b="1" dirty="0">
                <a:solidFill>
                  <a:srgbClr val="FFC000"/>
                </a:solidFill>
              </a:rPr>
              <a:t>2</a:t>
            </a:r>
            <a:endParaRPr sz="1600" b="1" dirty="0">
              <a:solidFill>
                <a:srgbClr val="FFC000"/>
              </a:solidFill>
            </a:endParaRPr>
          </a:p>
        </p:txBody>
      </p:sp>
      <p:sp>
        <p:nvSpPr>
          <p:cNvPr id="59" name="Google Shape;59;p1"/>
          <p:cNvSpPr txBox="1">
            <a:spLocks noGrp="1"/>
          </p:cNvSpPr>
          <p:nvPr>
            <p:ph type="body" idx="4294967295"/>
          </p:nvPr>
        </p:nvSpPr>
        <p:spPr>
          <a:xfrm>
            <a:off x="6976603" y="12897996"/>
            <a:ext cx="6090469" cy="135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Clr>
                <a:schemeClr val="dk1"/>
              </a:buClr>
            </a:pPr>
            <a:r>
              <a:rPr lang="es-ES" sz="2800" dirty="0">
                <a:solidFill>
                  <a:schemeClr val="bg1"/>
                </a:solidFill>
              </a:rPr>
              <a:t>Planes de manejo de tránsito: la clave para reducir riesgos viales en obras de construcción.  </a:t>
            </a:r>
          </a:p>
        </p:txBody>
      </p:sp>
      <p:sp>
        <p:nvSpPr>
          <p:cNvPr id="60" name="Google Shape;60;p1"/>
          <p:cNvSpPr txBox="1">
            <a:spLocks noGrp="1"/>
          </p:cNvSpPr>
          <p:nvPr>
            <p:ph type="body" idx="4294967295"/>
          </p:nvPr>
        </p:nvSpPr>
        <p:spPr>
          <a:xfrm>
            <a:off x="11901713" y="14230818"/>
            <a:ext cx="1375793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000"/>
              <a:buNone/>
            </a:pPr>
            <a:r>
              <a:rPr lang="en-US" sz="1600" b="1" dirty="0" err="1" smtClean="0">
                <a:solidFill>
                  <a:srgbClr val="FFC000"/>
                </a:solidFill>
              </a:rPr>
              <a:t>Pág</a:t>
            </a:r>
            <a:r>
              <a:rPr lang="en-US" sz="1600" b="1" dirty="0" smtClean="0">
                <a:solidFill>
                  <a:srgbClr val="FFC000"/>
                </a:solidFill>
              </a:rPr>
              <a:t>. </a:t>
            </a:r>
            <a:r>
              <a:rPr lang="en-US" sz="1600" b="1" dirty="0">
                <a:solidFill>
                  <a:srgbClr val="FFC000"/>
                </a:solidFill>
              </a:rPr>
              <a:t>3</a:t>
            </a:r>
            <a:endParaRPr sz="1600" b="1" dirty="0">
              <a:solidFill>
                <a:srgbClr val="FFC000"/>
              </a:solidFill>
            </a:endParaRPr>
          </a:p>
        </p:txBody>
      </p:sp>
      <p:sp>
        <p:nvSpPr>
          <p:cNvPr id="61" name="Google Shape;61;p1"/>
          <p:cNvSpPr txBox="1">
            <a:spLocks noGrp="1"/>
          </p:cNvSpPr>
          <p:nvPr>
            <p:ph type="body" idx="4294967295"/>
          </p:nvPr>
        </p:nvSpPr>
        <p:spPr>
          <a:xfrm>
            <a:off x="6976653" y="15211618"/>
            <a:ext cx="6097626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Clr>
                <a:schemeClr val="dk1"/>
              </a:buClr>
            </a:pPr>
            <a:r>
              <a:rPr lang="es-ES" sz="2800" dirty="0">
                <a:solidFill>
                  <a:schemeClr val="bg1"/>
                </a:solidFill>
              </a:rPr>
              <a:t>Normatividad ambiental en proyectos de infraestructura vial: regulaciones, desafíos y gestión. 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62" name="Google Shape;62;p1"/>
          <p:cNvSpPr txBox="1">
            <a:spLocks noGrp="1"/>
          </p:cNvSpPr>
          <p:nvPr>
            <p:ph type="body" idx="4294967295"/>
          </p:nvPr>
        </p:nvSpPr>
        <p:spPr>
          <a:xfrm>
            <a:off x="11901713" y="16685204"/>
            <a:ext cx="1375793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000"/>
              <a:buNone/>
            </a:pPr>
            <a:r>
              <a:rPr lang="en-US" sz="1600" b="1" dirty="0" err="1" smtClean="0">
                <a:solidFill>
                  <a:srgbClr val="FFC000"/>
                </a:solidFill>
              </a:rPr>
              <a:t>Pág</a:t>
            </a:r>
            <a:r>
              <a:rPr lang="en-US" sz="1600" b="1" dirty="0" smtClean="0">
                <a:solidFill>
                  <a:srgbClr val="FFC000"/>
                </a:solidFill>
              </a:rPr>
              <a:t>. </a:t>
            </a:r>
            <a:r>
              <a:rPr lang="en-US" sz="1600" b="1" dirty="0">
                <a:solidFill>
                  <a:srgbClr val="FFC000"/>
                </a:solidFill>
              </a:rPr>
              <a:t>4</a:t>
            </a:r>
            <a:endParaRPr sz="1600" b="1" dirty="0">
              <a:solidFill>
                <a:srgbClr val="FFC000"/>
              </a:solidFill>
            </a:endParaRPr>
          </a:p>
        </p:txBody>
      </p:sp>
      <p:sp>
        <p:nvSpPr>
          <p:cNvPr id="63" name="Google Shape;63;p1"/>
          <p:cNvSpPr txBox="1">
            <a:spLocks noGrp="1"/>
          </p:cNvSpPr>
          <p:nvPr>
            <p:ph type="body" idx="4294967295"/>
          </p:nvPr>
        </p:nvSpPr>
        <p:spPr>
          <a:xfrm>
            <a:off x="6984553" y="17630362"/>
            <a:ext cx="6097672" cy="121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Clr>
                <a:schemeClr val="dk1"/>
              </a:buClr>
            </a:pPr>
            <a:r>
              <a:rPr lang="es-ES" sz="2800" dirty="0">
                <a:solidFill>
                  <a:schemeClr val="bg1"/>
                </a:solidFill>
              </a:rPr>
              <a:t>El área social: el puente humano que conecta comunidad e instituciones en nuestra </a:t>
            </a:r>
            <a:r>
              <a:rPr lang="es-ES" sz="2800" dirty="0" smtClean="0">
                <a:solidFill>
                  <a:schemeClr val="bg1"/>
                </a:solidFill>
              </a:rPr>
              <a:t>obra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64" name="Google Shape;64;p1"/>
          <p:cNvSpPr txBox="1">
            <a:spLocks noGrp="1"/>
          </p:cNvSpPr>
          <p:nvPr>
            <p:ph type="body" idx="4294967295"/>
          </p:nvPr>
        </p:nvSpPr>
        <p:spPr>
          <a:xfrm>
            <a:off x="11901713" y="18994188"/>
            <a:ext cx="1375793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2000"/>
              <a:buNone/>
            </a:pPr>
            <a:r>
              <a:rPr lang="en-US" sz="1600" b="1" dirty="0" err="1" smtClean="0">
                <a:solidFill>
                  <a:srgbClr val="FFC000"/>
                </a:solidFill>
              </a:rPr>
              <a:t>Pág</a:t>
            </a:r>
            <a:r>
              <a:rPr lang="en-US" sz="1600" b="1" dirty="0" smtClean="0">
                <a:solidFill>
                  <a:srgbClr val="FFC000"/>
                </a:solidFill>
              </a:rPr>
              <a:t>. </a:t>
            </a:r>
            <a:r>
              <a:rPr lang="en-US" sz="1600" b="1" dirty="0">
                <a:solidFill>
                  <a:srgbClr val="FFC000"/>
                </a:solidFill>
              </a:rPr>
              <a:t>5</a:t>
            </a:r>
            <a:endParaRPr sz="1600" b="1" dirty="0">
              <a:solidFill>
                <a:srgbClr val="FFC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sz="1600" b="1" dirty="0">
              <a:solidFill>
                <a:srgbClr val="FFC000"/>
              </a:solidFill>
            </a:endParaRPr>
          </a:p>
        </p:txBody>
      </p:sp>
      <p:cxnSp>
        <p:nvCxnSpPr>
          <p:cNvPr id="68" name="Google Shape;68;p1"/>
          <p:cNvCxnSpPr/>
          <p:nvPr/>
        </p:nvCxnSpPr>
        <p:spPr>
          <a:xfrm>
            <a:off x="6858000" y="17250244"/>
            <a:ext cx="6858000" cy="13738"/>
          </a:xfrm>
          <a:prstGeom prst="straightConnector1">
            <a:avLst/>
          </a:prstGeom>
          <a:noFill/>
          <a:ln w="57150" cap="flat" cmpd="sng">
            <a:solidFill>
              <a:srgbClr val="FFC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2" name="Google Shape;68;p1"/>
          <p:cNvCxnSpPr/>
          <p:nvPr/>
        </p:nvCxnSpPr>
        <p:spPr>
          <a:xfrm>
            <a:off x="6858000" y="14888044"/>
            <a:ext cx="6858000" cy="13738"/>
          </a:xfrm>
          <a:prstGeom prst="straightConnector1">
            <a:avLst/>
          </a:prstGeom>
          <a:noFill/>
          <a:ln w="57150" cap="flat" cmpd="sng">
            <a:solidFill>
              <a:srgbClr val="FFC000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4" name="Google Shape;68;p1"/>
          <p:cNvCxnSpPr/>
          <p:nvPr/>
        </p:nvCxnSpPr>
        <p:spPr>
          <a:xfrm>
            <a:off x="6858000" y="12513144"/>
            <a:ext cx="6858000" cy="13738"/>
          </a:xfrm>
          <a:prstGeom prst="straightConnector1">
            <a:avLst/>
          </a:prstGeom>
          <a:noFill/>
          <a:ln w="57150" cap="flat" cmpd="sng">
            <a:solidFill>
              <a:srgbClr val="FFC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" name="Medio marco 4"/>
          <p:cNvSpPr/>
          <p:nvPr/>
        </p:nvSpPr>
        <p:spPr>
          <a:xfrm rot="8176092">
            <a:off x="13218924" y="11970532"/>
            <a:ext cx="245896" cy="245896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7" name="Medio marco 36"/>
          <p:cNvSpPr/>
          <p:nvPr/>
        </p:nvSpPr>
        <p:spPr>
          <a:xfrm rot="8176092">
            <a:off x="13218923" y="14294632"/>
            <a:ext cx="245896" cy="245896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8" name="Medio marco 37"/>
          <p:cNvSpPr/>
          <p:nvPr/>
        </p:nvSpPr>
        <p:spPr>
          <a:xfrm rot="8176092">
            <a:off x="13218923" y="16742558"/>
            <a:ext cx="245896" cy="245896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39" name="Medio marco 38"/>
          <p:cNvSpPr/>
          <p:nvPr/>
        </p:nvSpPr>
        <p:spPr>
          <a:xfrm rot="8176092">
            <a:off x="13218923" y="19028559"/>
            <a:ext cx="245896" cy="245896"/>
          </a:xfrm>
          <a:prstGeom prst="halfFram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0" name="Google Shape;55;p1"/>
          <p:cNvSpPr/>
          <p:nvPr/>
        </p:nvSpPr>
        <p:spPr>
          <a:xfrm>
            <a:off x="358089" y="6480135"/>
            <a:ext cx="4344540" cy="49279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Boletín Informativo </a:t>
            </a:r>
            <a:r>
              <a:rPr lang="en-US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No. </a:t>
            </a:r>
            <a:r>
              <a:rPr lang="en-US" sz="2400" b="1" i="0" u="none" strike="noStrike" cap="none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004</a:t>
            </a:r>
            <a:endParaRPr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2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7" b="19446"/>
          <a:stretch/>
        </p:blipFill>
        <p:spPr>
          <a:xfrm>
            <a:off x="7453910" y="18352111"/>
            <a:ext cx="5792190" cy="518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"/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" r="446" b="24698"/>
          <a:stretch/>
        </p:blipFill>
        <p:spPr>
          <a:xfrm>
            <a:off x="0" y="3137340"/>
            <a:ext cx="13716000" cy="728472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"/>
          <p:cNvSpPr txBox="1">
            <a:spLocks noGrp="1"/>
          </p:cNvSpPr>
          <p:nvPr>
            <p:ph type="title"/>
          </p:nvPr>
        </p:nvSpPr>
        <p:spPr>
          <a:xfrm>
            <a:off x="736757" y="610909"/>
            <a:ext cx="12242486" cy="20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O" sz="4400" dirty="0">
                <a:solidFill>
                  <a:schemeClr val="bg1"/>
                </a:solidFill>
                <a:latin typeface="+mj-lt"/>
              </a:rPr>
              <a:t>La ciencia detrás de las carreteras: </a:t>
            </a:r>
            <a:r>
              <a:rPr lang="es-CO" sz="4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s-CO" sz="4400" dirty="0" smtClean="0">
                <a:solidFill>
                  <a:schemeClr val="bg1"/>
                </a:solidFill>
                <a:latin typeface="+mj-lt"/>
              </a:rPr>
            </a:br>
            <a:r>
              <a:rPr lang="es-CO" sz="4400" dirty="0" smtClean="0">
                <a:solidFill>
                  <a:schemeClr val="bg1"/>
                </a:solidFill>
                <a:latin typeface="+mj-lt"/>
              </a:rPr>
              <a:t>el </a:t>
            </a:r>
            <a:r>
              <a:rPr lang="es-CO" sz="4400" dirty="0">
                <a:solidFill>
                  <a:schemeClr val="bg1"/>
                </a:solidFill>
                <a:latin typeface="+mj-lt"/>
              </a:rPr>
              <a:t>riguroso control del concreto y asfalto que garantiza vías seguras</a:t>
            </a:r>
            <a:endParaRPr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7" name="Google Shape;77;p2"/>
          <p:cNvSpPr txBox="1">
            <a:spLocks noGrp="1"/>
          </p:cNvSpPr>
          <p:nvPr>
            <p:ph type="body" idx="1"/>
          </p:nvPr>
        </p:nvSpPr>
        <p:spPr>
          <a:xfrm>
            <a:off x="472652" y="10706874"/>
            <a:ext cx="6366298" cy="1237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indent="0"/>
            <a:r>
              <a:rPr lang="es-CO" b="0" dirty="0"/>
              <a:t>Detrás de cada kilómetro de vía que transforma las </a:t>
            </a:r>
            <a:r>
              <a:rPr lang="es-CO" b="0" dirty="0" smtClean="0"/>
              <a:t>zonas </a:t>
            </a:r>
            <a:r>
              <a:rPr lang="es-CO" b="0" dirty="0"/>
              <a:t>i</a:t>
            </a:r>
            <a:r>
              <a:rPr lang="es-CO" b="0" dirty="0" smtClean="0"/>
              <a:t>ndustriales </a:t>
            </a:r>
            <a:r>
              <a:rPr lang="es-CO" b="0" dirty="0"/>
              <a:t>de Puente Aranda y Montevideo, hay un riguroso control que asegura </a:t>
            </a:r>
            <a:r>
              <a:rPr lang="es-CO" b="0" dirty="0" smtClean="0"/>
              <a:t>la </a:t>
            </a:r>
            <a:r>
              <a:rPr lang="es-CO" b="0" dirty="0"/>
              <a:t>seguridad. En el </a:t>
            </a:r>
            <a:r>
              <a:rPr lang="es-CO" b="0" dirty="0" smtClean="0"/>
              <a:t>Grupo </a:t>
            </a:r>
            <a:r>
              <a:rPr lang="es-CO" b="0" dirty="0"/>
              <a:t>4, un equipo especializado realiza pruebas </a:t>
            </a:r>
            <a:r>
              <a:rPr lang="es-CO" b="0" dirty="0" smtClean="0"/>
              <a:t>al </a:t>
            </a:r>
            <a:r>
              <a:rPr lang="es-CO" b="0" dirty="0"/>
              <a:t>concreto y asfalto desde su salida de planta hasta su instalación final. ¿El objetivo? Que las calles resistan </a:t>
            </a:r>
            <a:r>
              <a:rPr lang="es-CO" b="0" dirty="0" smtClean="0"/>
              <a:t>al </a:t>
            </a:r>
            <a:r>
              <a:rPr lang="es-CO" b="0" dirty="0"/>
              <a:t>tiempo y </a:t>
            </a:r>
            <a:r>
              <a:rPr lang="es-CO" b="0" dirty="0" smtClean="0"/>
              <a:t>al </a:t>
            </a:r>
            <a:r>
              <a:rPr lang="es-CO" b="0" dirty="0"/>
              <a:t>tráfico.  </a:t>
            </a:r>
          </a:p>
          <a:p>
            <a:endParaRPr lang="es-CO" dirty="0"/>
          </a:p>
          <a:p>
            <a:r>
              <a:rPr lang="es-CO" dirty="0">
                <a:solidFill>
                  <a:srgbClr val="E62639"/>
                </a:solidFill>
              </a:rPr>
              <a:t>¿Cómo lo hacemos? </a:t>
            </a:r>
          </a:p>
          <a:p>
            <a:endParaRPr lang="es-CO" dirty="0">
              <a:solidFill>
                <a:srgbClr val="E62639"/>
              </a:solidFill>
            </a:endParaRPr>
          </a:p>
          <a:p>
            <a:pPr marL="228600" indent="0"/>
            <a:r>
              <a:rPr lang="es-CO" dirty="0">
                <a:solidFill>
                  <a:srgbClr val="E62639"/>
                </a:solidFill>
              </a:rPr>
              <a:t>1. Revisamos en tiempo real: </a:t>
            </a:r>
          </a:p>
          <a:p>
            <a:pPr marL="228600" indent="0"/>
            <a:endParaRPr lang="es-CO" dirty="0"/>
          </a:p>
          <a:p>
            <a:pPr marL="177800" indent="0">
              <a:tabLst>
                <a:tab pos="444500" algn="l"/>
                <a:tab pos="622300" algn="l"/>
              </a:tabLst>
            </a:pPr>
            <a:r>
              <a:rPr lang="es-CO" dirty="0">
                <a:solidFill>
                  <a:srgbClr val="E62639"/>
                </a:solidFill>
              </a:rPr>
              <a:t>   - Concreto: </a:t>
            </a:r>
            <a:r>
              <a:rPr lang="es-CO" b="0" dirty="0"/>
              <a:t>v</a:t>
            </a:r>
            <a:r>
              <a:rPr lang="es-CO" b="0" dirty="0" smtClean="0"/>
              <a:t>erificamos </a:t>
            </a:r>
            <a:r>
              <a:rPr lang="es-CO" b="0" dirty="0"/>
              <a:t>temperatura y consistencia al llegar a obra. Una buena consistencia facilita su colocación y determina que tan seca o fluida está la mezcla. Si no cumple, ¡se descarta!</a:t>
            </a:r>
          </a:p>
          <a:p>
            <a:endParaRPr lang="es-CO" b="0" dirty="0"/>
          </a:p>
          <a:p>
            <a:r>
              <a:rPr lang="es-CO" dirty="0">
                <a:solidFill>
                  <a:srgbClr val="E62639"/>
                </a:solidFill>
              </a:rPr>
              <a:t>   - Asfalto: </a:t>
            </a:r>
            <a:r>
              <a:rPr lang="es-CO" b="0" dirty="0"/>
              <a:t>m</a:t>
            </a:r>
            <a:r>
              <a:rPr lang="es-CO" b="0" dirty="0" smtClean="0"/>
              <a:t>onitoreamos </a:t>
            </a:r>
            <a:r>
              <a:rPr lang="es-CO" b="0" dirty="0"/>
              <a:t>su grado de calor; cuando está demasiado frio no se puede compactar. Lo que puede generar deformaciones o fisuras afectando su durabilidad, resistencia y adherencia. </a:t>
            </a:r>
          </a:p>
          <a:p>
            <a:r>
              <a:rPr lang="es-CO" dirty="0"/>
              <a:t> </a:t>
            </a:r>
          </a:p>
          <a:p>
            <a:r>
              <a:rPr lang="es-CO" dirty="0">
                <a:solidFill>
                  <a:srgbClr val="E62639"/>
                </a:solidFill>
              </a:rPr>
              <a:t>2. Pruebas de laboratorio (el examen definitivo):  </a:t>
            </a:r>
          </a:p>
          <a:p>
            <a:endParaRPr lang="es-CO" dirty="0"/>
          </a:p>
          <a:p>
            <a:r>
              <a:rPr lang="es-CO" b="0" dirty="0"/>
              <a:t>   - Al concreto le medimos resistencia a flexión, compresión y tracción.  Esto se hace para garantizar que el material sea</a:t>
            </a:r>
            <a:endParaRPr b="0" dirty="0"/>
          </a:p>
        </p:txBody>
      </p:sp>
      <p:sp>
        <p:nvSpPr>
          <p:cNvPr id="78" name="Google Shape;78;p2"/>
          <p:cNvSpPr txBox="1">
            <a:spLocks noGrp="1"/>
          </p:cNvSpPr>
          <p:nvPr>
            <p:ph type="sldNum" idx="12"/>
          </p:nvPr>
        </p:nvSpPr>
        <p:spPr>
          <a:xfrm>
            <a:off x="12616404" y="23597418"/>
            <a:ext cx="729205" cy="78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/>
              <a:pPr marL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None/>
              </a:pPr>
              <a:t>2</a:t>
            </a:fld>
            <a:endParaRPr dirty="0"/>
          </a:p>
        </p:txBody>
      </p:sp>
      <p:sp>
        <p:nvSpPr>
          <p:cNvPr id="79" name="Google Shape;79;p2"/>
          <p:cNvSpPr txBox="1"/>
          <p:nvPr/>
        </p:nvSpPr>
        <p:spPr>
          <a:xfrm>
            <a:off x="0" y="10043160"/>
            <a:ext cx="13716000" cy="378900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  Foto: </a:t>
            </a:r>
            <a:r>
              <a:rPr lang="en-US" sz="1600" dirty="0" err="1">
                <a:solidFill>
                  <a:schemeClr val="lt1"/>
                </a:solidFill>
              </a:rPr>
              <a:t>Pruebas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en</a:t>
            </a:r>
            <a:r>
              <a:rPr lang="en-US" sz="1600" dirty="0">
                <a:solidFill>
                  <a:schemeClr val="lt1"/>
                </a:solidFill>
              </a:rPr>
              <a:t> campo al concreto. Consorcio Sabana Centro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 txBox="1">
            <a:spLocks noGrp="1"/>
          </p:cNvSpPr>
          <p:nvPr>
            <p:ph type="body" idx="1"/>
          </p:nvPr>
        </p:nvSpPr>
        <p:spPr>
          <a:xfrm>
            <a:off x="7226300" y="10706874"/>
            <a:ext cx="6019800" cy="718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indent="-38100"/>
            <a:r>
              <a:rPr lang="es-ES" b="0" dirty="0"/>
              <a:t>capaz de soportar las cargas y fuerzas a las que estará sometida la estructura. </a:t>
            </a:r>
          </a:p>
          <a:p>
            <a:endParaRPr lang="es-ES" b="0" dirty="0"/>
          </a:p>
          <a:p>
            <a:pPr marL="266700" indent="0"/>
            <a:r>
              <a:rPr lang="es-CO" b="0" dirty="0"/>
              <a:t>Al asfalto le extraemos una muestra cilíndrica (núcleo) para confirmar su grosor y calidad. Esto asegura que cumpla con las especificaciones de diseño original. </a:t>
            </a:r>
          </a:p>
          <a:p>
            <a:r>
              <a:rPr lang="es-CO" dirty="0"/>
              <a:t> </a:t>
            </a:r>
            <a:endParaRPr lang="es-CO" dirty="0">
              <a:solidFill>
                <a:srgbClr val="838F25"/>
              </a:solidFill>
            </a:endParaRPr>
          </a:p>
          <a:p>
            <a:r>
              <a:rPr lang="es-CO" dirty="0">
                <a:solidFill>
                  <a:srgbClr val="E62639"/>
                </a:solidFill>
              </a:rPr>
              <a:t>¿Por qué </a:t>
            </a:r>
            <a:r>
              <a:rPr lang="es-CO" dirty="0" smtClean="0">
                <a:solidFill>
                  <a:srgbClr val="E62639"/>
                </a:solidFill>
              </a:rPr>
              <a:t>son importantes las pruebas? </a:t>
            </a:r>
            <a:endParaRPr lang="es-CO" dirty="0">
              <a:solidFill>
                <a:srgbClr val="E62639"/>
              </a:solidFill>
            </a:endParaRPr>
          </a:p>
          <a:p>
            <a:endParaRPr lang="es-CO" dirty="0"/>
          </a:p>
          <a:p>
            <a:pPr marL="266700" indent="0"/>
            <a:r>
              <a:rPr lang="es-CO" b="0" dirty="0"/>
              <a:t>Estas </a:t>
            </a:r>
            <a:r>
              <a:rPr lang="es-CO" b="0" dirty="0" smtClean="0"/>
              <a:t>pruebas, avaladas </a:t>
            </a:r>
            <a:r>
              <a:rPr lang="es-CO" b="0" dirty="0"/>
              <a:t>por normas nacionales e internacionales (NTC 396 y la ASTM-C143</a:t>
            </a:r>
            <a:r>
              <a:rPr lang="es-CO" b="0" dirty="0" smtClean="0"/>
              <a:t>), </a:t>
            </a:r>
            <a:r>
              <a:rPr lang="es-CO" b="0" dirty="0"/>
              <a:t>garantizan que:  </a:t>
            </a:r>
          </a:p>
          <a:p>
            <a:endParaRPr lang="es-CO" b="0" dirty="0"/>
          </a:p>
          <a:p>
            <a:pPr marL="571500" indent="-342900">
              <a:buClr>
                <a:srgbClr val="838F25"/>
              </a:buClr>
              <a:buFont typeface="Wingdings" panose="05000000000000000000" pitchFamily="2" charset="2"/>
              <a:buChar char="§"/>
            </a:pPr>
            <a:r>
              <a:rPr lang="es-CO" b="0" dirty="0"/>
              <a:t>Las vías soporten tráfico pesado.  </a:t>
            </a:r>
          </a:p>
          <a:p>
            <a:pPr marL="571500" indent="-342900">
              <a:buClr>
                <a:srgbClr val="838F25"/>
              </a:buClr>
              <a:buFont typeface="Wingdings" panose="05000000000000000000" pitchFamily="2" charset="2"/>
              <a:buChar char="§"/>
            </a:pPr>
            <a:r>
              <a:rPr lang="es-CO" b="0" dirty="0"/>
              <a:t>Eviten grietas y baches.  </a:t>
            </a:r>
          </a:p>
          <a:p>
            <a:pPr marL="571500" indent="-342900">
              <a:buClr>
                <a:srgbClr val="838F25"/>
              </a:buClr>
              <a:buFont typeface="Wingdings" panose="05000000000000000000" pitchFamily="2" charset="2"/>
              <a:buChar char="§"/>
            </a:pPr>
            <a:r>
              <a:rPr lang="es-CO" b="0" dirty="0"/>
              <a:t>Duren décadas con mínimo mantenimiento.  </a:t>
            </a:r>
          </a:p>
        </p:txBody>
      </p:sp>
      <p:sp>
        <p:nvSpPr>
          <p:cNvPr id="81" name="Google Shape;81;p2"/>
          <p:cNvSpPr txBox="1"/>
          <p:nvPr/>
        </p:nvSpPr>
        <p:spPr>
          <a:xfrm>
            <a:off x="7453910" y="23005171"/>
            <a:ext cx="5792190" cy="535778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Foto: </a:t>
            </a:r>
            <a:r>
              <a:rPr lang="en-US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Pruebas</a:t>
            </a:r>
            <a:r>
              <a:rPr lang="en-US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calidad</a:t>
            </a:r>
            <a:r>
              <a:rPr lang="en-US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campo. Consorcio Sabana Centro</a:t>
            </a:r>
            <a:endParaRPr sz="1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356551" y="11862348"/>
            <a:ext cx="5981574" cy="5238656"/>
          </a:xfrm>
          <a:prstGeom prst="rect">
            <a:avLst/>
          </a:prstGeom>
          <a:solidFill>
            <a:srgbClr val="E6263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 marL="266700" indent="0" algn="just"/>
            <a:r>
              <a:rPr lang="es-ES" sz="2200" b="1" dirty="0"/>
              <a:t>Un Plan de Manejo de Tránsito organiza el flujo vehicular durante obras o eventos y se clasifica en:</a:t>
            </a:r>
          </a:p>
          <a:p>
            <a:pPr marL="266700" indent="0" algn="just"/>
            <a:endParaRPr lang="es-ES" sz="2200" dirty="0"/>
          </a:p>
          <a:p>
            <a:pPr marL="266700" indent="0" algn="just"/>
            <a:r>
              <a:rPr lang="es-ES" sz="2200" b="1" dirty="0"/>
              <a:t>Bajo </a:t>
            </a:r>
            <a:r>
              <a:rPr lang="es-ES" sz="2200" b="1" dirty="0" smtClean="0"/>
              <a:t>impacto: c</a:t>
            </a:r>
            <a:r>
              <a:rPr lang="es-ES" sz="2200" dirty="0" smtClean="0"/>
              <a:t>ierres </a:t>
            </a:r>
            <a:r>
              <a:rPr lang="es-ES" sz="2200" dirty="0"/>
              <a:t>cortos y mínimos.</a:t>
            </a:r>
          </a:p>
          <a:p>
            <a:pPr marL="266700" indent="0" algn="just"/>
            <a:endParaRPr lang="es-ES" sz="2200" dirty="0"/>
          </a:p>
          <a:p>
            <a:pPr marL="266700" indent="0" algn="just"/>
            <a:r>
              <a:rPr lang="es-ES" sz="2200" b="1" dirty="0"/>
              <a:t>Medio impacto: </a:t>
            </a:r>
            <a:r>
              <a:rPr lang="es-ES" sz="2200" b="1" dirty="0" smtClean="0"/>
              <a:t>c</a:t>
            </a:r>
            <a:r>
              <a:rPr lang="es-ES" sz="2200" dirty="0" smtClean="0"/>
              <a:t>ierres </a:t>
            </a:r>
            <a:r>
              <a:rPr lang="es-ES" sz="2200" dirty="0"/>
              <a:t>parciales o de mayor duración.</a:t>
            </a:r>
          </a:p>
          <a:p>
            <a:pPr marL="266700" indent="0" algn="just"/>
            <a:endParaRPr lang="es-ES" sz="2200" dirty="0"/>
          </a:p>
          <a:p>
            <a:pPr marL="266700" indent="0" algn="just"/>
            <a:r>
              <a:rPr lang="es-ES" sz="2200" b="1" dirty="0"/>
              <a:t>Alto impacto: </a:t>
            </a:r>
            <a:r>
              <a:rPr lang="es-ES" sz="2200" b="1" dirty="0" smtClean="0"/>
              <a:t>c</a:t>
            </a:r>
            <a:r>
              <a:rPr lang="es-ES" sz="2200" dirty="0" smtClean="0"/>
              <a:t>ierres </a:t>
            </a:r>
            <a:r>
              <a:rPr lang="es-ES" sz="2200" dirty="0"/>
              <a:t>prolongados o totales por obras grandes.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b="30521"/>
          <a:stretch/>
        </p:blipFill>
        <p:spPr>
          <a:xfrm>
            <a:off x="644448" y="17513300"/>
            <a:ext cx="12693677" cy="5608322"/>
          </a:xfrm>
          <a:prstGeom prst="rect">
            <a:avLst/>
          </a:prstGeom>
        </p:spPr>
      </p:pic>
      <p:sp>
        <p:nvSpPr>
          <p:cNvPr id="88" name="Google Shape;88;p11"/>
          <p:cNvSpPr txBox="1">
            <a:spLocks noGrp="1"/>
          </p:cNvSpPr>
          <p:nvPr>
            <p:ph type="title"/>
          </p:nvPr>
        </p:nvSpPr>
        <p:spPr>
          <a:xfrm>
            <a:off x="377825" y="864686"/>
            <a:ext cx="12960300" cy="20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CO" sz="4400" dirty="0">
                <a:solidFill>
                  <a:schemeClr val="bg1"/>
                </a:solidFill>
                <a:latin typeface="+mj-lt"/>
              </a:rPr>
              <a:t>Planes de manejo de tránsito: </a:t>
            </a:r>
            <a:r>
              <a:rPr lang="es-CO" sz="44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s-CO" sz="4400" dirty="0" smtClean="0">
                <a:solidFill>
                  <a:schemeClr val="bg1"/>
                </a:solidFill>
                <a:latin typeface="+mj-lt"/>
              </a:rPr>
            </a:br>
            <a:r>
              <a:rPr lang="es-CO" sz="4400" dirty="0" smtClean="0">
                <a:solidFill>
                  <a:schemeClr val="bg1"/>
                </a:solidFill>
                <a:latin typeface="+mj-lt"/>
              </a:rPr>
              <a:t>claves </a:t>
            </a:r>
            <a:r>
              <a:rPr lang="es-CO" sz="4400" dirty="0">
                <a:solidFill>
                  <a:schemeClr val="bg1"/>
                </a:solidFill>
                <a:latin typeface="+mj-lt"/>
              </a:rPr>
              <a:t>para reducir riesgos </a:t>
            </a:r>
            <a:r>
              <a:rPr lang="es-CO" sz="4400" dirty="0" smtClean="0">
                <a:solidFill>
                  <a:schemeClr val="bg1"/>
                </a:solidFill>
                <a:latin typeface="+mj-lt"/>
              </a:rPr>
              <a:t>viales</a:t>
            </a:r>
            <a:endParaRPr lang="es-CO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1"/>
          </p:nvPr>
        </p:nvSpPr>
        <p:spPr>
          <a:xfrm>
            <a:off x="377825" y="3435000"/>
            <a:ext cx="6340475" cy="140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indent="0"/>
            <a:r>
              <a:rPr lang="es-CO" sz="2300" b="0" dirty="0"/>
              <a:t>En proyectos que afectan la vía pública, los Planes de Manejo de Tránsito (PMT) son la herramienta esencial para prevenir accidentes y garantizar la movilidad segura. </a:t>
            </a:r>
          </a:p>
          <a:p>
            <a:pPr marL="266700" indent="0"/>
            <a:endParaRPr lang="es-CO" sz="2300" b="0" dirty="0"/>
          </a:p>
          <a:p>
            <a:pPr marL="266700" indent="0"/>
            <a:r>
              <a:rPr lang="es-CO" sz="2300" b="0" dirty="0"/>
              <a:t>De acuerdo con el Código Nacional de Tránsito Terrestre (Ley 769 de 2002), cualquier intervención en la vía pública requiere la autorización de un Plan de Manejo de Tránsito (PMT).  </a:t>
            </a:r>
          </a:p>
          <a:p>
            <a:pPr marL="266700" indent="0"/>
            <a:endParaRPr lang="es-CO" sz="2300" b="0" dirty="0"/>
          </a:p>
          <a:p>
            <a:pPr marL="266700" indent="0"/>
            <a:r>
              <a:rPr lang="es-CO" sz="2300" b="0" dirty="0"/>
              <a:t>En </a:t>
            </a:r>
            <a:r>
              <a:rPr lang="es-CO" sz="2300" b="0" dirty="0" smtClean="0"/>
              <a:t>este </a:t>
            </a:r>
            <a:r>
              <a:rPr lang="es-CO" sz="2300" b="0" dirty="0"/>
              <a:t>proyecto </a:t>
            </a:r>
            <a:r>
              <a:rPr lang="es-CO" sz="2300" b="0" dirty="0" smtClean="0"/>
              <a:t>(</a:t>
            </a:r>
            <a:r>
              <a:rPr lang="es-CO" sz="2300" b="0" dirty="0"/>
              <a:t>Grupo 4), tenemos cuatro PMT activos y vigentes, </a:t>
            </a:r>
            <a:r>
              <a:rPr lang="es-CO" sz="2300" b="0" dirty="0" smtClean="0"/>
              <a:t>de acuerdo con </a:t>
            </a:r>
            <a:r>
              <a:rPr lang="es-CO" sz="2300" b="0" dirty="0"/>
              <a:t>las necesidades de la obra y aprobados por la Secretaría Distrital de Movilidad.</a:t>
            </a:r>
          </a:p>
          <a:p>
            <a:pPr marL="266700" indent="0"/>
            <a:r>
              <a:rPr lang="es-CO" sz="2300" b="0" dirty="0"/>
              <a:t>  </a:t>
            </a:r>
          </a:p>
          <a:p>
            <a:pPr marL="266700" indent="0"/>
            <a:r>
              <a:rPr lang="es-CO" sz="2300" b="0" dirty="0"/>
              <a:t>Estas medidas garantizan que las intervenciones se realicen en ambientes seguros, ordenados, productivos y enmarcados dentro de la normatividad, protegiendo tanto a la comunidad como al personal de obra. </a:t>
            </a:r>
          </a:p>
          <a:p>
            <a:pPr marL="266700" indent="0"/>
            <a:endParaRPr lang="es-CO" sz="2300" b="0" dirty="0"/>
          </a:p>
          <a:p>
            <a:pPr marL="266700" indent="0"/>
            <a:r>
              <a:rPr lang="es-CO" sz="2300" b="0" dirty="0"/>
              <a:t>Los PMT operan bajo principios claros como la movilidad, la seguridad vial y el factor humano. </a:t>
            </a:r>
          </a:p>
          <a:p>
            <a:pPr marL="266700" indent="0"/>
            <a:endParaRPr lang="es-CO" sz="2300" b="0" dirty="0"/>
          </a:p>
          <a:p>
            <a:pPr marL="266700" indent="0"/>
            <a:r>
              <a:rPr lang="es-CO" sz="2300" b="0" dirty="0"/>
              <a:t>Acciones como la implementación de señalización clara y visible en la zona intervenida, mallas de seguridad para evitar caídas en las excavaciones, zonas de exclusión para la maquinaria pesada, supervisión constante por los equipos de interventoría y capacitación continua por parte de los especialistas del proyecto hacen parte del protocolo que busca concientizar a la ciudadanía acerca de la importancia de promover la seguridad vial durante la ejecución de las obras públicas en Bogotá.</a:t>
            </a:r>
          </a:p>
          <a:p>
            <a:pPr marL="266700" indent="0"/>
            <a:endParaRPr lang="es-CO" sz="2300" b="0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/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12627980" y="23597418"/>
            <a:ext cx="726196" cy="78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/>
              <a:pPr marL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None/>
              </a:pPr>
              <a:t>3</a:t>
            </a:fld>
            <a:endParaRPr dirty="0"/>
          </a:p>
        </p:txBody>
      </p:sp>
      <p:sp>
        <p:nvSpPr>
          <p:cNvPr id="91" name="Google Shape;91;p11"/>
          <p:cNvSpPr txBox="1"/>
          <p:nvPr/>
        </p:nvSpPr>
        <p:spPr>
          <a:xfrm>
            <a:off x="644448" y="22676713"/>
            <a:ext cx="12693678" cy="444908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Foto: Plan de </a:t>
            </a:r>
            <a:r>
              <a:rPr lang="en-US" sz="1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Manejo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Tránsito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Consorcio Sabana Centro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t="9302" b="7396"/>
          <a:stretch/>
        </p:blipFill>
        <p:spPr>
          <a:xfrm rot="5400000">
            <a:off x="6441218" y="4488393"/>
            <a:ext cx="7844239" cy="5962775"/>
          </a:xfrm>
          <a:prstGeom prst="rect">
            <a:avLst/>
          </a:prstGeom>
        </p:spPr>
      </p:pic>
      <p:sp>
        <p:nvSpPr>
          <p:cNvPr id="93" name="Google Shape;93;p11"/>
          <p:cNvSpPr txBox="1"/>
          <p:nvPr/>
        </p:nvSpPr>
        <p:spPr>
          <a:xfrm>
            <a:off x="7381951" y="10950860"/>
            <a:ext cx="5972225" cy="435692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Fotos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600" dirty="0" err="1">
                <a:solidFill>
                  <a:schemeClr val="lt1"/>
                </a:solidFill>
              </a:rPr>
              <a:t>Sendero</a:t>
            </a:r>
            <a:r>
              <a:rPr lang="en-US" sz="1600" dirty="0">
                <a:solidFill>
                  <a:schemeClr val="lt1"/>
                </a:solidFill>
              </a:rPr>
              <a:t> </a:t>
            </a:r>
            <a:r>
              <a:rPr lang="en-US" sz="1600" dirty="0" err="1">
                <a:solidFill>
                  <a:schemeClr val="lt1"/>
                </a:solidFill>
              </a:rPr>
              <a:t>Peatonal</a:t>
            </a:r>
            <a:r>
              <a:rPr lang="en-US" sz="1600" dirty="0">
                <a:solidFill>
                  <a:schemeClr val="lt1"/>
                </a:solidFill>
              </a:rPr>
              <a:t>. Consorcio Sabana Centro. 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0" b="30986"/>
          <a:stretch/>
        </p:blipFill>
        <p:spPr>
          <a:xfrm>
            <a:off x="-10265" y="3165524"/>
            <a:ext cx="13726265" cy="5323768"/>
          </a:xfrm>
          <a:prstGeom prst="rect">
            <a:avLst/>
          </a:prstGeom>
        </p:spPr>
      </p:pic>
      <p:sp>
        <p:nvSpPr>
          <p:cNvPr id="98" name="Google Shape;98;p12"/>
          <p:cNvSpPr txBox="1">
            <a:spLocks noGrp="1"/>
          </p:cNvSpPr>
          <p:nvPr>
            <p:ph type="title"/>
          </p:nvPr>
        </p:nvSpPr>
        <p:spPr>
          <a:xfrm>
            <a:off x="377825" y="695631"/>
            <a:ext cx="12960350" cy="200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4000"/>
            </a:pPr>
            <a:r>
              <a:rPr lang="es-ES" sz="4400" dirty="0" smtClean="0">
                <a:solidFill>
                  <a:schemeClr val="bg1"/>
                </a:solidFill>
                <a:latin typeface="+mn-lt"/>
              </a:rPr>
              <a:t>Normas ambientales </a:t>
            </a:r>
            <a:r>
              <a:rPr lang="es-ES" sz="4400" dirty="0">
                <a:solidFill>
                  <a:schemeClr val="bg1"/>
                </a:solidFill>
                <a:latin typeface="+mn-lt"/>
              </a:rPr>
              <a:t>en proyectos de infraestructura vial: regulaciones, desafíos y gestión </a:t>
            </a:r>
            <a:endParaRPr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1"/>
          </p:nvPr>
        </p:nvSpPr>
        <p:spPr>
          <a:xfrm>
            <a:off x="377812" y="8828919"/>
            <a:ext cx="6205867" cy="14237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3" indent="0"/>
            <a:r>
              <a:rPr lang="es-ES" b="0" dirty="0"/>
              <a:t>En </a:t>
            </a:r>
            <a:r>
              <a:rPr lang="es-ES" b="0" dirty="0" smtClean="0"/>
              <a:t>este proyecto reafirmamos </a:t>
            </a:r>
            <a:r>
              <a:rPr lang="es-ES" b="0" dirty="0"/>
              <a:t>nuestro compromiso con el desarrollo sostenible y el cumplimiento de la normatividad ambiental, priorizando la gestión responsable de Residuos de Construcción y Demolición (RCD) según el Decreto 507 de 2023 de Bogotá D.C.</a:t>
            </a:r>
            <a:endParaRPr lang="es-CO" dirty="0"/>
          </a:p>
          <a:p>
            <a:endParaRPr lang="es-CO" dirty="0"/>
          </a:p>
          <a:p>
            <a:pPr marL="274638" indent="0"/>
            <a:endParaRPr lang="es-CO" b="0" dirty="0"/>
          </a:p>
          <a:p>
            <a:pPr marL="274638" indent="0"/>
            <a:endParaRPr lang="es-CO" b="0" dirty="0"/>
          </a:p>
          <a:p>
            <a:pPr marL="274638" indent="0"/>
            <a:endParaRPr lang="es-CO" b="0" dirty="0"/>
          </a:p>
          <a:p>
            <a:pPr marL="274638" indent="0"/>
            <a:endParaRPr lang="es-CO" b="0" dirty="0"/>
          </a:p>
          <a:p>
            <a:pPr marL="274638" indent="0"/>
            <a:endParaRPr lang="es-CO" b="0" dirty="0"/>
          </a:p>
          <a:p>
            <a:pPr marL="274638" indent="0"/>
            <a:endParaRPr lang="es-CO" b="0" dirty="0"/>
          </a:p>
          <a:p>
            <a:pPr marL="274638" indent="0"/>
            <a:endParaRPr lang="es-CO" b="0" dirty="0"/>
          </a:p>
          <a:p>
            <a:pPr marL="274638" indent="0"/>
            <a:endParaRPr lang="es-CO" b="0" dirty="0"/>
          </a:p>
          <a:p>
            <a:pPr marL="274638" indent="0"/>
            <a:endParaRPr lang="es-CO" b="0" dirty="0"/>
          </a:p>
          <a:p>
            <a:pPr marL="274638" indent="0"/>
            <a:endParaRPr lang="es-CO" b="0" dirty="0"/>
          </a:p>
          <a:p>
            <a:pPr marL="274638" indent="0"/>
            <a:endParaRPr lang="es-CO" b="0" dirty="0"/>
          </a:p>
          <a:p>
            <a:pPr marL="274638" indent="0"/>
            <a:endParaRPr lang="es-CO" b="0" dirty="0"/>
          </a:p>
          <a:p>
            <a:pPr marL="274638" indent="0"/>
            <a:endParaRPr lang="es-CO" sz="2200" b="0" dirty="0"/>
          </a:p>
          <a:p>
            <a:pPr marL="182563" indent="0"/>
            <a:endParaRPr lang="es-CO" sz="2200" b="0" dirty="0"/>
          </a:p>
          <a:p>
            <a:pPr marL="182563" indent="0"/>
            <a:endParaRPr lang="es-CO" b="0" dirty="0"/>
          </a:p>
          <a:p>
            <a:pPr marL="182563" indent="0"/>
            <a:r>
              <a:rPr lang="es-CO" b="0" dirty="0" smtClean="0"/>
              <a:t>El equipo ambiental </a:t>
            </a:r>
            <a:r>
              <a:rPr lang="es-CO" b="0" dirty="0"/>
              <a:t>trabaja diariamente para: </a:t>
            </a:r>
          </a:p>
          <a:p>
            <a:pPr marL="182563" indent="0"/>
            <a:r>
              <a:rPr lang="es-CO" b="0" dirty="0"/>
              <a:t> </a:t>
            </a:r>
          </a:p>
          <a:p>
            <a:pPr marL="639763" indent="-457200">
              <a:buAutoNum type="arabicPeriod"/>
            </a:pPr>
            <a:r>
              <a:rPr lang="es-CO" dirty="0"/>
              <a:t>Superar la meta de materiales reciclados: </a:t>
            </a:r>
            <a:r>
              <a:rPr lang="es-ES" b="0" dirty="0"/>
              <a:t>u</a:t>
            </a:r>
            <a:r>
              <a:rPr lang="es-ES" b="0" dirty="0" smtClean="0"/>
              <a:t>tilizamos </a:t>
            </a:r>
            <a:r>
              <a:rPr lang="es-ES" b="0" dirty="0"/>
              <a:t>un </a:t>
            </a:r>
            <a:r>
              <a:rPr lang="es-ES" b="0" dirty="0" smtClean="0"/>
              <a:t>22 % </a:t>
            </a:r>
            <a:r>
              <a:rPr lang="es-ES" b="0" dirty="0"/>
              <a:t>de materiales reciclados en la construcción, provenientes de Centros de Tratamiento y Aprovechamiento (CTA) certificados, reduciendo nuestra huella ecológica. Actualmente, alcanzamos un cumplimiento del </a:t>
            </a:r>
            <a:r>
              <a:rPr lang="es-ES" b="0" dirty="0" smtClean="0"/>
              <a:t>40 %.</a:t>
            </a:r>
            <a:endParaRPr lang="es-ES" b="0" dirty="0"/>
          </a:p>
          <a:p>
            <a:pPr marL="182563" indent="0"/>
            <a:endParaRPr lang="es-ES" b="0" dirty="0"/>
          </a:p>
          <a:p>
            <a:pPr marL="715963" indent="-350838">
              <a:tabLst>
                <a:tab pos="533400" algn="l"/>
              </a:tabLst>
            </a:pPr>
            <a:r>
              <a:rPr lang="es-CO" dirty="0"/>
              <a:t>2. Impulsar la economía circular: </a:t>
            </a:r>
            <a:r>
              <a:rPr lang="es-CO" b="0" dirty="0"/>
              <a:t>adoptamos un modelo que </a:t>
            </a:r>
            <a:r>
              <a:rPr lang="es-CO" b="0" dirty="0" smtClean="0"/>
              <a:t>prioriza los siguientes conceptos:  </a:t>
            </a:r>
            <a:endParaRPr lang="es-CO" b="0" dirty="0"/>
          </a:p>
          <a:p>
            <a:pPr marL="715963" indent="-350838">
              <a:tabLst>
                <a:tab pos="533400" algn="l"/>
              </a:tabLst>
            </a:pPr>
            <a:endParaRPr lang="es-CO" b="0" dirty="0"/>
          </a:p>
          <a:p>
            <a:pPr marL="715963" indent="-350838"/>
            <a:r>
              <a:rPr lang="es-CO" b="0" dirty="0"/>
              <a:t>    </a:t>
            </a:r>
            <a:endParaRPr lang="es-CO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  <p:sp>
        <p:nvSpPr>
          <p:cNvPr id="100" name="Google Shape;100;p12"/>
          <p:cNvSpPr txBox="1">
            <a:spLocks noGrp="1"/>
          </p:cNvSpPr>
          <p:nvPr>
            <p:ph type="body" idx="3"/>
          </p:nvPr>
        </p:nvSpPr>
        <p:spPr>
          <a:xfrm>
            <a:off x="7057850" y="8828919"/>
            <a:ext cx="6030080" cy="10571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15963" indent="-350838"/>
            <a:r>
              <a:rPr lang="es-CO" b="0" dirty="0"/>
              <a:t>    </a:t>
            </a:r>
            <a:r>
              <a:rPr lang="es-CO" dirty="0"/>
              <a:t>Reutilización: </a:t>
            </a:r>
            <a:r>
              <a:rPr lang="es-CO" b="0" dirty="0"/>
              <a:t>d</a:t>
            </a:r>
            <a:r>
              <a:rPr lang="es-CO" b="0" dirty="0" smtClean="0"/>
              <a:t>ando </a:t>
            </a:r>
            <a:r>
              <a:rPr lang="es-CO" b="0" dirty="0"/>
              <a:t>nueva vida a materiales como el concreto y el asfalto provenientes de demoliciones. </a:t>
            </a:r>
          </a:p>
          <a:p>
            <a:pPr marL="715963" indent="-350838"/>
            <a:endParaRPr lang="es-CO" b="0" dirty="0"/>
          </a:p>
          <a:p>
            <a:pPr marL="715963" indent="-350838"/>
            <a:r>
              <a:rPr lang="es-CO" b="0" dirty="0"/>
              <a:t>    </a:t>
            </a:r>
            <a:r>
              <a:rPr lang="es-CO" dirty="0"/>
              <a:t>Aprovechamiento eficiente: </a:t>
            </a:r>
            <a:r>
              <a:rPr lang="es-CO" b="0" dirty="0" smtClean="0"/>
              <a:t>maximizando </a:t>
            </a:r>
            <a:r>
              <a:rPr lang="es-CO" b="0" dirty="0"/>
              <a:t>el valor de los recursos mediante el manejo específico del fresado de </a:t>
            </a:r>
            <a:r>
              <a:rPr lang="es-CO" b="0" dirty="0" smtClean="0"/>
              <a:t>asfalto, que puede </a:t>
            </a:r>
            <a:r>
              <a:rPr lang="es-CO" b="0" dirty="0"/>
              <a:t>ser reutilizado dentro de la misma obra,   entregado a otros contratos para su uso o  enviado al Patio del IDU para su gestión centralizada. </a:t>
            </a:r>
          </a:p>
          <a:p>
            <a:pPr marL="715963" indent="-350838"/>
            <a:r>
              <a:rPr lang="es-CO" b="0" dirty="0"/>
              <a:t>   </a:t>
            </a:r>
          </a:p>
          <a:p>
            <a:pPr marL="715963" indent="-350838"/>
            <a:r>
              <a:rPr lang="es-CO" dirty="0"/>
              <a:t>3. Capacitación </a:t>
            </a:r>
            <a:r>
              <a:rPr lang="es-CO" dirty="0" smtClean="0"/>
              <a:t>continua</a:t>
            </a:r>
            <a:r>
              <a:rPr lang="es-CO" dirty="0"/>
              <a:t>: </a:t>
            </a:r>
            <a:r>
              <a:rPr lang="es-CO" b="0" dirty="0"/>
              <a:t>formamos constantemente a nuestro personal de obra e inspectores sobre la importancia de separar los residuos (concreto y asfalto por separado) y alcanzar nuestras metas de aprovechamiento. </a:t>
            </a:r>
          </a:p>
          <a:p>
            <a:pPr marL="715963" indent="-350838">
              <a:buAutoNum type="arabicPeriod" startAt="3"/>
            </a:pPr>
            <a:endParaRPr lang="es-CO" b="0" dirty="0"/>
          </a:p>
          <a:p>
            <a:pPr marL="365125" indent="0"/>
            <a:r>
              <a:rPr lang="es-ES" b="0" dirty="0"/>
              <a:t>Ajustamos nuestro enfoque para avanzar en la gestión ambiental, impulsando la separación en la fuente, fortaleciendo alianzas con Centros de Tratamiento y Aprovechamiento (CTA) y optimizando procesos para superar nuestras metas de gestión ambiental.</a:t>
            </a:r>
            <a:endParaRPr sz="2200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 sz="3000" b="0" dirty="0"/>
          </a:p>
        </p:txBody>
      </p:sp>
      <p:sp>
        <p:nvSpPr>
          <p:cNvPr id="101" name="Google Shape;101;p12"/>
          <p:cNvSpPr txBox="1">
            <a:spLocks noGrp="1"/>
          </p:cNvSpPr>
          <p:nvPr>
            <p:ph type="sldNum" idx="12"/>
          </p:nvPr>
        </p:nvSpPr>
        <p:spPr>
          <a:xfrm>
            <a:off x="12616405" y="23597418"/>
            <a:ext cx="721770" cy="78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/>
              <a:pPr marL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None/>
              </a:pPr>
              <a:t>4</a:t>
            </a:fld>
            <a:endParaRPr dirty="0"/>
          </a:p>
        </p:txBody>
      </p:sp>
      <p:sp>
        <p:nvSpPr>
          <p:cNvPr id="103" name="Google Shape;103;p12"/>
          <p:cNvSpPr txBox="1">
            <a:spLocks noGrp="1"/>
          </p:cNvSpPr>
          <p:nvPr>
            <p:ph type="body" idx="1"/>
          </p:nvPr>
        </p:nvSpPr>
        <p:spPr>
          <a:xfrm>
            <a:off x="626835" y="12155715"/>
            <a:ext cx="5956844" cy="4867365"/>
          </a:xfrm>
          <a:prstGeom prst="rect">
            <a:avLst/>
          </a:prstGeom>
          <a:solidFill>
            <a:srgbClr val="E62639"/>
          </a:solidFill>
          <a:ln>
            <a:noFill/>
          </a:ln>
        </p:spPr>
        <p:txBody>
          <a:bodyPr spcFirstLastPara="1" wrap="square" lIns="288000" tIns="0" rIns="288000" bIns="0" anchor="ctr" anchorCtr="0">
            <a:noAutofit/>
          </a:bodyPr>
          <a:lstStyle/>
          <a:p>
            <a:pPr marL="0" lvl="0" indent="0" algn="ctr">
              <a:lnSpc>
                <a:spcPct val="115000"/>
              </a:lnSpc>
              <a:buSzPts val="1100"/>
            </a:pPr>
            <a:endParaRPr lang="es-ES" dirty="0">
              <a:solidFill>
                <a:schemeClr val="lt1"/>
              </a:solidFill>
            </a:endParaRPr>
          </a:p>
          <a:p>
            <a:pPr marL="0" lvl="0" indent="0" algn="ctr">
              <a:lnSpc>
                <a:spcPct val="115000"/>
              </a:lnSpc>
              <a:buSzPts val="1100"/>
            </a:pPr>
            <a:r>
              <a:rPr lang="es-ES" dirty="0">
                <a:solidFill>
                  <a:schemeClr val="lt1"/>
                </a:solidFill>
              </a:rPr>
              <a:t>¿Qué establece el </a:t>
            </a:r>
          </a:p>
          <a:p>
            <a:pPr marL="0" lvl="0" indent="0" algn="ctr">
              <a:lnSpc>
                <a:spcPct val="115000"/>
              </a:lnSpc>
              <a:buSzPts val="1100"/>
            </a:pPr>
            <a:r>
              <a:rPr lang="es-ES" dirty="0">
                <a:solidFill>
                  <a:schemeClr val="lt1"/>
                </a:solidFill>
              </a:rPr>
              <a:t>Decreto 507 de 2023? </a:t>
            </a:r>
          </a:p>
          <a:p>
            <a:pPr marL="0" lvl="0" indent="0" algn="ctr">
              <a:lnSpc>
                <a:spcPct val="115000"/>
              </a:lnSpc>
              <a:buSzPts val="1100"/>
            </a:pPr>
            <a:r>
              <a:rPr lang="es-ES" dirty="0">
                <a:solidFill>
                  <a:schemeClr val="lt1"/>
                </a:solidFill>
              </a:rPr>
              <a:t> </a:t>
            </a:r>
          </a:p>
          <a:p>
            <a:pPr marL="0" lvl="0" indent="0">
              <a:lnSpc>
                <a:spcPct val="115000"/>
              </a:lnSpc>
              <a:buSzPts val="1100"/>
            </a:pPr>
            <a:r>
              <a:rPr lang="es-ES" b="0" dirty="0">
                <a:solidFill>
                  <a:schemeClr val="lt1"/>
                </a:solidFill>
              </a:rPr>
              <a:t>Promueve la Gestión Integral de Residuos de Construcción y Demolición (RCD) en la capital, fomentando su reducción, reutilización y aprovechamiento, transformándolos en un recurso valioso bajo principios de economía circular.</a:t>
            </a:r>
            <a:endParaRPr lang="es-CO" sz="2300" b="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300" b="0" dirty="0">
              <a:solidFill>
                <a:schemeClr val="lt1"/>
              </a:solidFill>
            </a:endParaRPr>
          </a:p>
        </p:txBody>
      </p:sp>
      <p:sp>
        <p:nvSpPr>
          <p:cNvPr id="107" name="Google Shape;107;p12"/>
          <p:cNvSpPr txBox="1"/>
          <p:nvPr/>
        </p:nvSpPr>
        <p:spPr>
          <a:xfrm>
            <a:off x="-10265" y="8110392"/>
            <a:ext cx="6268800" cy="378900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Foto: Reutilización del </a:t>
            </a:r>
            <a:r>
              <a:rPr lang="en-US" sz="1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fresado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600" dirty="0">
                <a:solidFill>
                  <a:schemeClr val="lt1"/>
                </a:solidFill>
              </a:rPr>
              <a:t>Consorcio Sabana Centro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2"/>
          <p:cNvSpPr txBox="1"/>
          <p:nvPr/>
        </p:nvSpPr>
        <p:spPr>
          <a:xfrm>
            <a:off x="7057850" y="22855214"/>
            <a:ext cx="6202680" cy="378900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Foto: Reutilización del concreto. Consorcio Sabana Centro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8"/>
          <a:stretch/>
        </p:blipFill>
        <p:spPr>
          <a:xfrm>
            <a:off x="7057850" y="19583400"/>
            <a:ext cx="6202680" cy="32695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0" b="6062"/>
          <a:stretch/>
        </p:blipFill>
        <p:spPr>
          <a:xfrm>
            <a:off x="0" y="2768510"/>
            <a:ext cx="13716000" cy="6421210"/>
          </a:xfrm>
          <a:prstGeom prst="rect">
            <a:avLst/>
          </a:prstGeom>
        </p:spPr>
      </p:pic>
      <p:sp>
        <p:nvSpPr>
          <p:cNvPr id="115" name="Google Shape;115;p13"/>
          <p:cNvSpPr txBox="1">
            <a:spLocks noGrp="1"/>
          </p:cNvSpPr>
          <p:nvPr>
            <p:ph type="title"/>
          </p:nvPr>
        </p:nvSpPr>
        <p:spPr>
          <a:xfrm>
            <a:off x="377850" y="533420"/>
            <a:ext cx="12960300" cy="20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ES" sz="4800" dirty="0">
                <a:solidFill>
                  <a:schemeClr val="bg1"/>
                </a:solidFill>
                <a:latin typeface="+mj-lt"/>
              </a:rPr>
              <a:t>El área social: el puente humano que conecta comunidad e </a:t>
            </a:r>
            <a:r>
              <a:rPr lang="es-ES" sz="4800" dirty="0" smtClean="0">
                <a:solidFill>
                  <a:schemeClr val="bg1"/>
                </a:solidFill>
                <a:latin typeface="+mj-lt"/>
              </a:rPr>
              <a:t>instituciones</a:t>
            </a:r>
            <a:endParaRPr lang="es-E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6" name="Google Shape;116;p13"/>
          <p:cNvSpPr txBox="1">
            <a:spLocks noGrp="1"/>
          </p:cNvSpPr>
          <p:nvPr>
            <p:ph type="body" idx="1"/>
          </p:nvPr>
        </p:nvSpPr>
        <p:spPr>
          <a:xfrm>
            <a:off x="377850" y="9439949"/>
            <a:ext cx="6353510" cy="14885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638" indent="0"/>
            <a:r>
              <a:rPr lang="es-ES" sz="2250" b="0" dirty="0"/>
              <a:t>El Área Social </a:t>
            </a:r>
            <a:r>
              <a:rPr lang="es-ES" sz="2250" b="0" dirty="0" smtClean="0"/>
              <a:t>de este proyecto trabaja </a:t>
            </a:r>
            <a:r>
              <a:rPr lang="es-ES" sz="2250" b="0" dirty="0"/>
              <a:t>incansablemente para </a:t>
            </a:r>
            <a:r>
              <a:rPr lang="es-ES" sz="2250" b="0" dirty="0" smtClean="0"/>
              <a:t>conectarlo </a:t>
            </a:r>
            <a:r>
              <a:rPr lang="es-ES" sz="2250" b="0" dirty="0"/>
              <a:t>con la comunidad. </a:t>
            </a:r>
          </a:p>
          <a:p>
            <a:pPr marL="274638" indent="0"/>
            <a:endParaRPr lang="es-ES" sz="2250" b="0" dirty="0"/>
          </a:p>
          <a:p>
            <a:pPr marL="274638" indent="0"/>
            <a:r>
              <a:rPr lang="es-ES" sz="2250" b="0" dirty="0"/>
              <a:t>A través de más de 500 reuniones y socializaciones, este equipo fomenta el diálogo, la información y soluciones conjuntas, actuando como un enlace esencial entre el proyecto, las personas y las instituciones. </a:t>
            </a:r>
            <a:endParaRPr lang="es-ES" sz="2250" b="0" dirty="0" smtClean="0"/>
          </a:p>
          <a:p>
            <a:pPr marL="274638" indent="0"/>
            <a:endParaRPr lang="es-ES" sz="2250" b="0" dirty="0"/>
          </a:p>
          <a:p>
            <a:pPr marL="274638" indent="0"/>
            <a:r>
              <a:rPr lang="es-ES" sz="2250" b="0" dirty="0" smtClean="0"/>
              <a:t>Entre </a:t>
            </a:r>
            <a:r>
              <a:rPr lang="es-ES" sz="2250" b="0" dirty="0"/>
              <a:t>las acciones de este equipo de profesionales destacan: </a:t>
            </a:r>
          </a:p>
          <a:p>
            <a:pPr marL="274638" indent="0"/>
            <a:endParaRPr lang="es-CO" sz="2250" b="0" dirty="0"/>
          </a:p>
          <a:p>
            <a:pPr marL="731838" lvl="0" indent="-457200">
              <a:buFont typeface="+mj-lt"/>
              <a:buAutoNum type="arabicPeriod"/>
            </a:pPr>
            <a:r>
              <a:rPr lang="es-CO" sz="2250" dirty="0"/>
              <a:t>Reuniones con la comunidad </a:t>
            </a:r>
            <a:r>
              <a:rPr lang="es-CO" sz="2250" b="0" dirty="0"/>
              <a:t>para informar sobre el avance de obras, contingencias y validación de requerimientos técnicos y sociales como la construcción de rampas, accesos vehiculares, cierres y desvíos.  </a:t>
            </a:r>
          </a:p>
          <a:p>
            <a:pPr marL="274638" indent="0"/>
            <a:r>
              <a:rPr lang="es-CO" sz="2250" b="0" dirty="0"/>
              <a:t> </a:t>
            </a:r>
          </a:p>
          <a:p>
            <a:pPr marL="731838" lvl="0" indent="-457200">
              <a:buFont typeface="+mj-lt"/>
              <a:buAutoNum type="arabicPeriod" startAt="2"/>
            </a:pPr>
            <a:r>
              <a:rPr lang="es-ES" sz="2250" dirty="0"/>
              <a:t>Articulaciones con el Instituto para la Economía Social (IPES) y el Instituto Distrital para la Protección de la Niñez y la Juventud (IDIPRON) </a:t>
            </a:r>
            <a:r>
              <a:rPr lang="es-ES" sz="2250" b="0" dirty="0"/>
              <a:t>para impulsar la formalización del empleo, fortalecer el emprendimiento y apoyar a vendedores informales. Además, de conectar a jóvenes y adultos en riesgo con programas de inclusión social, desarrollo personal y prevención de situaciones de calle, promoviendo su bienestar e integración.</a:t>
            </a:r>
          </a:p>
          <a:p>
            <a:pPr marL="731838" lvl="0" indent="-457200">
              <a:buFont typeface="+mj-lt"/>
              <a:buAutoNum type="arabicPeriod" startAt="2"/>
            </a:pPr>
            <a:endParaRPr lang="es-ES" sz="2250" b="0" dirty="0"/>
          </a:p>
          <a:p>
            <a:pPr marL="731838" indent="-457200">
              <a:buFont typeface="+mj-lt"/>
              <a:buAutoNum type="arabicPeriod" startAt="2"/>
            </a:pPr>
            <a:r>
              <a:rPr lang="es-CO" sz="2250" dirty="0"/>
              <a:t>Participación activa en las Mesas de diálogo de la Alcaldía Local de Puente Aranda </a:t>
            </a:r>
            <a:r>
              <a:rPr lang="es-CO" sz="2250" b="0" dirty="0"/>
              <a:t>representando a la comunidad del área de intervención. Abordando los retos del comercio informal y la habitabilidad en calles, mediante un trabajo articulado con </a:t>
            </a:r>
          </a:p>
          <a:p>
            <a:pPr marL="731838" lvl="0" indent="-457200">
              <a:buFont typeface="+mj-lt"/>
              <a:buAutoNum type="arabicPeriod" startAt="2"/>
            </a:pPr>
            <a:endParaRPr lang="es-ES" sz="2300" b="0" dirty="0"/>
          </a:p>
          <a:p>
            <a:pPr marL="731838" lvl="0" indent="-457200">
              <a:buFont typeface="+mj-lt"/>
              <a:buAutoNum type="arabicPeriod" startAt="2"/>
            </a:pPr>
            <a:endParaRPr lang="es-CO" b="0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3000" b="0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0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800" b="0" dirty="0"/>
          </a:p>
        </p:txBody>
      </p:sp>
      <p:sp>
        <p:nvSpPr>
          <p:cNvPr id="117" name="Google Shape;117;p13"/>
          <p:cNvSpPr txBox="1">
            <a:spLocks noGrp="1"/>
          </p:cNvSpPr>
          <p:nvPr>
            <p:ph type="body" idx="3"/>
          </p:nvPr>
        </p:nvSpPr>
        <p:spPr>
          <a:xfrm>
            <a:off x="7139227" y="9473677"/>
            <a:ext cx="6086915" cy="663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638" indent="0"/>
            <a:r>
              <a:rPr lang="es-CO" sz="2250" b="0" dirty="0"/>
              <a:t>las diferentes dependencias en las búsqueda de soluciones prácticas que mejoren la calidad de vida del sector.</a:t>
            </a:r>
          </a:p>
          <a:p>
            <a:pPr marL="274638" indent="0"/>
            <a:endParaRPr lang="es-CO" sz="2250" b="0" dirty="0"/>
          </a:p>
          <a:p>
            <a:pPr marL="274638" indent="0"/>
            <a:r>
              <a:rPr lang="es-CO" sz="2250" b="0" dirty="0"/>
              <a:t> </a:t>
            </a:r>
            <a:r>
              <a:rPr lang="es-CO" sz="2250" dirty="0"/>
              <a:t>4. Talleres de cultura ciudadana</a:t>
            </a:r>
            <a:r>
              <a:rPr lang="es-ES" sz="2250" b="0" dirty="0"/>
              <a:t> orientados a la promoción del cuidado del medio ambiente, la seguridad vial, y los beneficios de los proyectos de desarrollo urbano dirigidos a la comunidad e instituciones educativas como el Colegio La Merced para promover la apropiación, sostenibilidad  y compromiso colectivo.</a:t>
            </a:r>
            <a:endParaRPr lang="es-CO" b="0" dirty="0"/>
          </a:p>
        </p:txBody>
      </p:sp>
      <p:sp>
        <p:nvSpPr>
          <p:cNvPr id="118" name="Google Shape;118;p13"/>
          <p:cNvSpPr txBox="1">
            <a:spLocks noGrp="1"/>
          </p:cNvSpPr>
          <p:nvPr>
            <p:ph type="sldNum" idx="12"/>
          </p:nvPr>
        </p:nvSpPr>
        <p:spPr>
          <a:xfrm>
            <a:off x="12604830" y="23597418"/>
            <a:ext cx="733319" cy="78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/>
              <a:pPr marL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600"/>
                <a:buNone/>
              </a:pPr>
              <a:t>5</a:t>
            </a:fld>
            <a:endParaRPr dirty="0"/>
          </a:p>
        </p:txBody>
      </p:sp>
      <p:sp>
        <p:nvSpPr>
          <p:cNvPr id="119" name="Google Shape;119;p13"/>
          <p:cNvSpPr txBox="1"/>
          <p:nvPr/>
        </p:nvSpPr>
        <p:spPr>
          <a:xfrm>
            <a:off x="0" y="8809010"/>
            <a:ext cx="7469634" cy="389770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Fotos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600" dirty="0" err="1">
                <a:solidFill>
                  <a:schemeClr val="lt1"/>
                </a:solidFill>
              </a:rPr>
              <a:t>Gestión</a:t>
            </a:r>
            <a:r>
              <a:rPr lang="en-US" sz="1600" dirty="0">
                <a:solidFill>
                  <a:schemeClr val="lt1"/>
                </a:solidFill>
              </a:rPr>
              <a:t> del </a:t>
            </a:r>
            <a:r>
              <a:rPr lang="en-US" sz="1600" dirty="0" err="1">
                <a:solidFill>
                  <a:schemeClr val="lt1"/>
                </a:solidFill>
              </a:rPr>
              <a:t>componente</a:t>
            </a:r>
            <a:r>
              <a:rPr lang="en-US" sz="1600" dirty="0">
                <a:solidFill>
                  <a:schemeClr val="lt1"/>
                </a:solidFill>
              </a:rPr>
              <a:t> social </a:t>
            </a:r>
            <a:r>
              <a:rPr lang="en-US" sz="1600" dirty="0" err="1">
                <a:solidFill>
                  <a:schemeClr val="lt1"/>
                </a:solidFill>
              </a:rPr>
              <a:t>en</a:t>
            </a:r>
            <a:r>
              <a:rPr lang="en-US" sz="1600" dirty="0">
                <a:solidFill>
                  <a:schemeClr val="lt1"/>
                </a:solidFill>
              </a:rPr>
              <a:t> campo. Consorcio Sabana Centro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387" y="24361786"/>
            <a:ext cx="11976426" cy="17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3" t="25705" r="8590" b="-1970"/>
          <a:stretch/>
        </p:blipFill>
        <p:spPr>
          <a:xfrm>
            <a:off x="7532343" y="16345989"/>
            <a:ext cx="5543575" cy="4144556"/>
          </a:xfrm>
          <a:prstGeom prst="rect">
            <a:avLst/>
          </a:prstGeom>
        </p:spPr>
      </p:pic>
      <p:sp>
        <p:nvSpPr>
          <p:cNvPr id="14" name="Google Shape;119;p13"/>
          <p:cNvSpPr txBox="1"/>
          <p:nvPr/>
        </p:nvSpPr>
        <p:spPr>
          <a:xfrm>
            <a:off x="7532343" y="19968791"/>
            <a:ext cx="5543575" cy="418673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Fotos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600" dirty="0" err="1">
                <a:solidFill>
                  <a:schemeClr val="lt1"/>
                </a:solidFill>
              </a:rPr>
              <a:t>Equipo</a:t>
            </a:r>
            <a:r>
              <a:rPr lang="en-US" sz="1600" dirty="0">
                <a:solidFill>
                  <a:schemeClr val="lt1"/>
                </a:solidFill>
              </a:rPr>
              <a:t> social. Consorcio Sabana Centro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532343" y="20625067"/>
            <a:ext cx="5543575" cy="2856506"/>
          </a:xfrm>
          <a:prstGeom prst="rect">
            <a:avLst/>
          </a:prstGeom>
          <a:solidFill>
            <a:srgbClr val="DBDBDB"/>
          </a:solidFill>
        </p:spPr>
        <p:txBody>
          <a:bodyPr wrap="square" lIns="108000" tIns="180000" rIns="108000" bIns="180000">
            <a:spAutoFit/>
          </a:bodyPr>
          <a:lstStyle/>
          <a:p>
            <a:pPr marL="274638"/>
            <a:r>
              <a:rPr lang="es-ES" sz="1800" b="1" dirty="0">
                <a:solidFill>
                  <a:srgbClr val="E62639"/>
                </a:solidFill>
              </a:rPr>
              <a:t>Punto IDU de atención a la ciudadanía</a:t>
            </a:r>
          </a:p>
          <a:p>
            <a:pPr marL="274638"/>
            <a:r>
              <a:rPr lang="pt-BR" sz="1800" b="1" dirty="0">
                <a:solidFill>
                  <a:srgbClr val="E62639"/>
                </a:solidFill>
              </a:rPr>
              <a:t>contrato IDU 1847 de 2021</a:t>
            </a:r>
          </a:p>
          <a:p>
            <a:pPr marL="274638"/>
            <a:r>
              <a:rPr lang="es-ES" sz="1800" b="1" dirty="0">
                <a:solidFill>
                  <a:schemeClr val="dk1"/>
                </a:solidFill>
              </a:rPr>
              <a:t> </a:t>
            </a:r>
          </a:p>
          <a:p>
            <a:pPr marL="274638"/>
            <a:r>
              <a:rPr lang="es-ES" sz="1800" b="1" dirty="0">
                <a:solidFill>
                  <a:schemeClr val="dk1"/>
                </a:solidFill>
              </a:rPr>
              <a:t>Dirección: </a:t>
            </a:r>
            <a:r>
              <a:rPr lang="es-ES" sz="1800" dirty="0">
                <a:solidFill>
                  <a:schemeClr val="dk1"/>
                </a:solidFill>
              </a:rPr>
              <a:t>calle 10 N. 37 A -19 C.C. Shanghái Local 252 (piso 1).</a:t>
            </a:r>
          </a:p>
          <a:p>
            <a:pPr marL="274638"/>
            <a:r>
              <a:rPr lang="es-ES" sz="1800" b="1" dirty="0">
                <a:solidFill>
                  <a:schemeClr val="dk1"/>
                </a:solidFill>
              </a:rPr>
              <a:t>Celular: </a:t>
            </a:r>
            <a:r>
              <a:rPr lang="es-ES" sz="1800" dirty="0">
                <a:solidFill>
                  <a:schemeClr val="dk1"/>
                </a:solidFill>
              </a:rPr>
              <a:t>3214903251 o 3102248654</a:t>
            </a:r>
          </a:p>
          <a:p>
            <a:pPr marL="274638"/>
            <a:r>
              <a:rPr lang="es-ES" sz="1800" b="1" dirty="0">
                <a:solidFill>
                  <a:schemeClr val="dk1"/>
                </a:solidFill>
              </a:rPr>
              <a:t>Correo: </a:t>
            </a:r>
            <a:r>
              <a:rPr lang="es-ES" sz="1800" dirty="0">
                <a:solidFill>
                  <a:schemeClr val="dk1"/>
                </a:solidFill>
              </a:rPr>
              <a:t>puntoidu1847@gmail.com</a:t>
            </a:r>
          </a:p>
          <a:p>
            <a:pPr marL="274638"/>
            <a:r>
              <a:rPr lang="es-ES" sz="1800" b="1" dirty="0">
                <a:solidFill>
                  <a:schemeClr val="dk1"/>
                </a:solidFill>
              </a:rPr>
              <a:t>Horario de atención: </a:t>
            </a:r>
            <a:r>
              <a:rPr lang="es-ES" sz="1800" dirty="0">
                <a:solidFill>
                  <a:schemeClr val="dk1"/>
                </a:solidFill>
              </a:rPr>
              <a:t>lunes a viernes de 8:00 a.m. a 1:00 p.m. y de 2:00 p.m. a 5:00 p.m.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7369872" y="14027971"/>
            <a:ext cx="5868516" cy="1900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350" b="1" dirty="0">
                <a:solidFill>
                  <a:srgbClr val="E62639"/>
                </a:solidFill>
              </a:rPr>
              <a:t>"Cuando </a:t>
            </a:r>
            <a:r>
              <a:rPr lang="es-ES" sz="2350" b="1" dirty="0" smtClean="0">
                <a:solidFill>
                  <a:srgbClr val="E62639"/>
                </a:solidFill>
              </a:rPr>
              <a:t>la comunidad siente </a:t>
            </a:r>
            <a:r>
              <a:rPr lang="es-ES" sz="2350" b="1" dirty="0">
                <a:solidFill>
                  <a:srgbClr val="E62639"/>
                </a:solidFill>
              </a:rPr>
              <a:t>como propio el espacio público, </a:t>
            </a:r>
            <a:r>
              <a:rPr lang="es-ES" sz="2350" b="1" dirty="0" smtClean="0">
                <a:solidFill>
                  <a:srgbClr val="E62639"/>
                </a:solidFill>
              </a:rPr>
              <a:t>se asegura el </a:t>
            </a:r>
            <a:r>
              <a:rPr lang="es-ES" sz="2350" b="1" dirty="0">
                <a:solidFill>
                  <a:srgbClr val="E62639"/>
                </a:solidFill>
              </a:rPr>
              <a:t>mantenimiento de la obra a largo </a:t>
            </a:r>
            <a:r>
              <a:rPr lang="es-ES" sz="2350" b="1" dirty="0" smtClean="0">
                <a:solidFill>
                  <a:srgbClr val="E62639"/>
                </a:solidFill>
              </a:rPr>
              <a:t>plazo”, </a:t>
            </a:r>
            <a:r>
              <a:rPr lang="es-ES" sz="2350" b="1" dirty="0">
                <a:solidFill>
                  <a:srgbClr val="E62639"/>
                </a:solidFill>
              </a:rPr>
              <a:t>destaca Claudia Rodríguez, profesional social del </a:t>
            </a:r>
            <a:r>
              <a:rPr lang="es-ES" sz="2350" b="1" dirty="0" smtClean="0">
                <a:solidFill>
                  <a:srgbClr val="E62639"/>
                </a:solidFill>
              </a:rPr>
              <a:t>proyecto.</a:t>
            </a:r>
            <a:endParaRPr lang="es-ES" sz="2350" b="1" dirty="0">
              <a:solidFill>
                <a:srgbClr val="E6263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1" t="3128" r="18244"/>
          <a:stretch/>
        </p:blipFill>
        <p:spPr>
          <a:xfrm>
            <a:off x="0" y="-29498"/>
            <a:ext cx="13754100" cy="22859231"/>
          </a:xfrm>
          <a:prstGeom prst="rect">
            <a:avLst/>
          </a:prstGeom>
        </p:spPr>
      </p:pic>
      <p:sp>
        <p:nvSpPr>
          <p:cNvPr id="8" name="Google Shape;56;p1"/>
          <p:cNvSpPr/>
          <p:nvPr/>
        </p:nvSpPr>
        <p:spPr>
          <a:xfrm>
            <a:off x="-38100" y="0"/>
            <a:ext cx="13754100" cy="22830504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  <a:effectLst>
            <a:outerShdw blurRad="57150" dist="19050" dir="5400000" algn="bl" rotWithShape="0">
              <a:srgbClr val="F2F2F2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190625" y="2630128"/>
            <a:ext cx="1148714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Punto IDU de atención a la </a:t>
            </a:r>
            <a:r>
              <a:rPr lang="es-ES" sz="2800" b="1" dirty="0" smtClean="0">
                <a:solidFill>
                  <a:schemeClr val="bg1"/>
                </a:solidFill>
              </a:rPr>
              <a:t>ciudadanía</a:t>
            </a:r>
          </a:p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 contrato </a:t>
            </a:r>
            <a:r>
              <a:rPr lang="es-ES" sz="2800" b="1" dirty="0">
                <a:solidFill>
                  <a:schemeClr val="bg1"/>
                </a:solidFill>
              </a:rPr>
              <a:t>IDU 1847 de 2021</a:t>
            </a:r>
          </a:p>
          <a:p>
            <a:pPr algn="ctr"/>
            <a:r>
              <a:rPr lang="es-ES" sz="2200" b="1" dirty="0">
                <a:solidFill>
                  <a:schemeClr val="bg1"/>
                </a:solidFill>
              </a:rPr>
              <a:t> </a:t>
            </a:r>
            <a:endParaRPr lang="es-ES" sz="2200" b="1" dirty="0" smtClean="0">
              <a:solidFill>
                <a:schemeClr val="bg1"/>
              </a:solidFill>
            </a:endParaRPr>
          </a:p>
          <a:p>
            <a:pPr algn="ctr"/>
            <a:endParaRPr lang="es-ES" sz="2200" b="1" dirty="0">
              <a:solidFill>
                <a:schemeClr val="bg1"/>
              </a:solidFill>
            </a:endParaRPr>
          </a:p>
          <a:p>
            <a:pPr algn="ctr"/>
            <a:r>
              <a:rPr lang="es-ES" sz="2200" b="1" dirty="0" smtClean="0">
                <a:solidFill>
                  <a:schemeClr val="bg1"/>
                </a:solidFill>
              </a:rPr>
              <a:t>Dirección: </a:t>
            </a:r>
            <a:r>
              <a:rPr lang="es-ES" sz="2200" dirty="0" smtClean="0">
                <a:solidFill>
                  <a:schemeClr val="bg1"/>
                </a:solidFill>
              </a:rPr>
              <a:t>calle </a:t>
            </a:r>
            <a:r>
              <a:rPr lang="es-ES" sz="2200" dirty="0">
                <a:solidFill>
                  <a:schemeClr val="bg1"/>
                </a:solidFill>
              </a:rPr>
              <a:t>10 N. 37 A -19 C.C. Shanghái Local 252 (piso 1).</a:t>
            </a:r>
          </a:p>
          <a:p>
            <a:pPr algn="ctr"/>
            <a:r>
              <a:rPr lang="es-ES" sz="2200" b="1" dirty="0">
                <a:solidFill>
                  <a:schemeClr val="bg1"/>
                </a:solidFill>
              </a:rPr>
              <a:t>Celular: </a:t>
            </a:r>
            <a:r>
              <a:rPr lang="es-ES" sz="2200" dirty="0">
                <a:solidFill>
                  <a:schemeClr val="bg1"/>
                </a:solidFill>
              </a:rPr>
              <a:t>3214903251 o 3102248654</a:t>
            </a:r>
          </a:p>
          <a:p>
            <a:pPr algn="ctr"/>
            <a:r>
              <a:rPr lang="es-ES" sz="2200" b="1" dirty="0">
                <a:solidFill>
                  <a:schemeClr val="bg1"/>
                </a:solidFill>
              </a:rPr>
              <a:t>Correo: </a:t>
            </a:r>
            <a:r>
              <a:rPr lang="es-ES" sz="2200" dirty="0">
                <a:solidFill>
                  <a:schemeClr val="bg1"/>
                </a:solidFill>
              </a:rPr>
              <a:t>puntoidu1847@gmail.com</a:t>
            </a:r>
          </a:p>
          <a:p>
            <a:pPr algn="ctr"/>
            <a:r>
              <a:rPr lang="es-ES" sz="2200" b="1" dirty="0">
                <a:solidFill>
                  <a:schemeClr val="bg1"/>
                </a:solidFill>
              </a:rPr>
              <a:t>Horario de atención: </a:t>
            </a:r>
            <a:r>
              <a:rPr lang="es-ES" sz="2200" dirty="0">
                <a:solidFill>
                  <a:schemeClr val="bg1"/>
                </a:solidFill>
              </a:rPr>
              <a:t>lunes a viernes de 8:00 a.m. a 1:00 p.m. y de 2:00 p.m. a 5:00 p.m.</a:t>
            </a:r>
          </a:p>
        </p:txBody>
      </p:sp>
      <p:cxnSp>
        <p:nvCxnSpPr>
          <p:cNvPr id="9" name="Google Shape;66;p1"/>
          <p:cNvCxnSpPr/>
          <p:nvPr/>
        </p:nvCxnSpPr>
        <p:spPr>
          <a:xfrm>
            <a:off x="7018758" y="7079224"/>
            <a:ext cx="0" cy="8705918"/>
          </a:xfrm>
          <a:prstGeom prst="straightConnector1">
            <a:avLst/>
          </a:prstGeom>
          <a:noFill/>
          <a:ln w="57150" cap="flat" cmpd="sng">
            <a:solidFill>
              <a:srgbClr val="FFC000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46" y="16938092"/>
            <a:ext cx="9838208" cy="413603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303641" y="2389239"/>
            <a:ext cx="7285701" cy="1386348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</TotalTime>
  <Words>1526</Words>
  <Application>Microsoft Office PowerPoint</Application>
  <PresentationFormat>Personalizado</PresentationFormat>
  <Paragraphs>138</Paragraphs>
  <Slides>6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Wingdings</vt:lpstr>
      <vt:lpstr>Arial Black</vt:lpstr>
      <vt:lpstr>Helvetica Neue</vt:lpstr>
      <vt:lpstr>Diseño personalizado</vt:lpstr>
      <vt:lpstr>Avanza la construcción de vías  y espacio público en las  zonas industriales de Montevideo y Puente Aranda – Grupo 4</vt:lpstr>
      <vt:lpstr>La ciencia detrás de las carreteras:  el riguroso control del concreto y asfalto que garantiza vías seguras</vt:lpstr>
      <vt:lpstr>Planes de manejo de tránsito:  claves para reducir riesgos viales</vt:lpstr>
      <vt:lpstr>Normas ambientales en proyectos de infraestructura vial: regulaciones, desafíos y gestión </vt:lpstr>
      <vt:lpstr>El área social: el puente humano que conecta comunidad e instituciones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Avanza la ampliación del puente vehicular de la Calle 153 con AutoNorte</dc:title>
  <dc:creator>Luis Riaca</dc:creator>
  <cp:lastModifiedBy>William Eduardo Solorzano Morales</cp:lastModifiedBy>
  <cp:revision>117</cp:revision>
  <dcterms:modified xsi:type="dcterms:W3CDTF">2025-09-09T19:52:06Z</dcterms:modified>
</cp:coreProperties>
</file>