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53"/>
    <p:restoredTop sz="94586"/>
  </p:normalViewPr>
  <p:slideViewPr>
    <p:cSldViewPr snapToGrid="0" snapToObjects="1" showGuides="1">
      <p:cViewPr>
        <p:scale>
          <a:sx n="66" d="100"/>
          <a:sy n="66" d="100"/>
        </p:scale>
        <p:origin x="-2580" y="-1206"/>
      </p:cViewPr>
      <p:guideLst>
        <p:guide orient="horz" pos="22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26B36C-7C4C-F940-81E0-4002AE306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A25B650-BE1A-F346-A760-2B972826E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706ED9-1D68-6047-B518-5B656D0E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2E6E485-5D10-BE42-A02D-8A163C4F0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A0E61C-F18F-6F4F-A8C1-BA9BCBFD1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093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120D6F-0AA4-CA4C-B1AA-9BC9AEB01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29138F7-76A6-294F-B5BC-128705A12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5420906-89D0-9A4D-8D34-48BE9429E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5E33000-7606-6244-972F-BE7D99A3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1DF2745-E4ED-244E-96F6-36834983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951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4950394-1266-AF4F-9EC9-58675A031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43609DE-720A-8445-BC92-3B518E0C0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E82461A-E270-8342-B67A-9D04AE64A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B68B7DA-D908-544B-B390-D6B81DC4F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F18CE8C-4A7E-E14F-A8A3-F4D9395DE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56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80FFA7-0833-9744-A1EC-A8E1D2A7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9ED9228-CA70-8348-93CC-D27BB4B35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7946499-C849-AE42-B187-8B15B261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25365E2-F8B4-4F46-9910-7DBD0EFC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FD24C44-AF87-7A4F-830D-79B1437FE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85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33DC0D8-EC94-F647-B863-0115EC7D0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B1629D6-F1CF-224A-8853-6819FE12B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C8D2FF7-BCED-7F45-8C32-66A2C4F7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87CB747-034D-5C4A-92AC-D6210B10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B739FE4-B2DA-3744-A2E3-65F93FCE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584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7C2FE4B-9581-104C-B440-4867C214E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7323660-511D-8446-96A4-44B1374C4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B8326FE-B5D0-BA46-85D9-2D7BBFA8B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92E6917-A712-EE4D-AAC6-B69996E9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9E1B909-413A-4C42-BD1A-62DABBCD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537E7AB0-6374-FE47-915D-9E5E210B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168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40EBA7-A000-8941-A251-FE1574299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D6824042-9248-3148-97B3-407EDA18E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0B1630A9-83B6-4D4B-A19D-3B2BF2B1A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3BFA6282-989A-114C-A6F1-8DC6B9967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E046D2CC-7EFE-3A49-9A22-AB77865C31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4F9D9BF-F39A-4C46-9C64-7AC3BED8C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B731666-7AE1-B24F-931E-560C14840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DFE732A0-AC86-0A4A-94F9-BC2CF745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284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292542D-0F44-E94A-B4A8-E225FBD29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4A39459B-8E81-B24A-B871-953C55B91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879B18FD-C620-0045-AB4E-7D901694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61535244-9533-064F-BF37-0EE1E25C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24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CBD2268E-F92C-EA48-B9E2-D8C4F410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7EC6EDD-ED5C-4840-9BA8-78E6C152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E6D4B47-724E-E043-BF27-9B1825A7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65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5B339D-7DFB-5948-8968-D8A555F45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14888F-02D3-C049-9065-5B5AB7CCE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78FB3D4-AD8A-A641-8E32-E8AA76B39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12299DD-4730-F84E-A8DF-3E096128B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8FB7AD8-1E62-7348-A89B-4EC70D24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0F085914-CCD7-A141-9714-69DEF619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566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536A0B-A030-7144-ADC7-F897D147B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156FE5B8-2625-5F4D-A071-4478FA5ACA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A4163433-935D-2542-BE16-879070543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B93D8F6-5DD2-7948-80E4-62F119585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32A2B87-331D-DA4B-B93E-1D34DB726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4AF495E-3D46-A442-BF34-19248F55D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145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4EE78A3F-48A2-AC45-AB95-06E857AD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D63170F-7760-D142-BCCF-2E92000A5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AAB0B68-826A-1F45-9CAA-4D3192EAF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7668E-FBD7-8D47-9D89-99B30FC6D1CE}" type="datetimeFigureOut">
              <a:rPr lang="es-CO" smtClean="0"/>
              <a:t>05/11/2019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EF0C8C8-04AC-D54F-BF17-D25945169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21BE17E-F991-B342-A45D-63923554B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43067-3814-D543-A021-A2E3052ED6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82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volantesidu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du.gov.co/page/plantilla-comunicacione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olantesidu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u.gov.co/page/plantilla-comunicacion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olantesidu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9D780F0-9243-264F-A22F-438DDC858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2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25236" y="108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28530" y="2202053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4: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29930" y="2648366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b="1" dirty="0"/>
              <a:t>La Oficina Asesora de Comunicaciones</a:t>
            </a:r>
            <a:r>
              <a:rPr lang="es-CO" sz="2000" dirty="0"/>
              <a:t> recibe la solicitud, </a:t>
            </a:r>
            <a:r>
              <a:rPr lang="es-CO" sz="2000" b="1" dirty="0"/>
              <a:t>analiza la pertinencia</a:t>
            </a:r>
            <a:r>
              <a:rPr lang="es-CO" sz="2000" dirty="0"/>
              <a:t>, relevancia y disponibilidad de inclusión a tráfico de producción, así como el tiempo que tardaría para producir.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8C50D2D-FCBA-2B41-92BB-A1869A33F547}"/>
              </a:ext>
            </a:extLst>
          </p:cNvPr>
          <p:cNvSpPr txBox="1"/>
          <p:nvPr/>
        </p:nvSpPr>
        <p:spPr>
          <a:xfrm>
            <a:off x="1628530" y="4480688"/>
            <a:ext cx="898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Durante esta etapa, la Oficina Asesora de Comunicaciones puede contactarse con el contratista o los coordinadores para solicitar reuniones de aclaración o ampliar el tema, y así poder dar una respuesta en la cual se define el tipo de pieza que se puede realizar dependiendo la necesidad del proyecto.</a:t>
            </a:r>
            <a:endParaRPr lang="es-CO" sz="2000" dirty="0">
              <a:solidFill>
                <a:srgbClr val="00B0F0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E05288DF-897D-4D49-A77A-EE1CE2DB3F93}"/>
              </a:ext>
            </a:extLst>
          </p:cNvPr>
          <p:cNvSpPr txBox="1"/>
          <p:nvPr/>
        </p:nvSpPr>
        <p:spPr>
          <a:xfrm>
            <a:off x="1628530" y="4141352"/>
            <a:ext cx="160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Recuerde…</a:t>
            </a:r>
          </a:p>
        </p:txBody>
      </p:sp>
    </p:spTree>
    <p:extLst>
      <p:ext uri="{BB962C8B-B14F-4D97-AF65-F5344CB8AC3E}">
        <p14:creationId xmlns:p14="http://schemas.microsoft.com/office/powerpoint/2010/main" val="385829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25236" y="108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28530" y="2071427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5: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29930" y="2517740"/>
            <a:ext cx="89810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b="1" dirty="0"/>
              <a:t>La Oficina Asesora de Comunicaciones</a:t>
            </a:r>
            <a:r>
              <a:rPr lang="es-CO" sz="2000" dirty="0"/>
              <a:t> responderá en 2 días hábiles, el correo de solicitud de la interventoría, </a:t>
            </a:r>
            <a:r>
              <a:rPr lang="es-CO" sz="2000" b="1" dirty="0"/>
              <a:t>indicando la viabilidad</a:t>
            </a:r>
            <a:r>
              <a:rPr lang="es-CO" sz="2000" dirty="0"/>
              <a:t> de producción de la pieza solicitada o propuesta por el contratista, o el tipo de pieza que se sugiere y se puede realizar, el tiempo en que la recibirá, y el tipo de colaboración que se necesite de parte del contratista (logística).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723135F-6FED-F64C-A2A4-93604822BB50}"/>
              </a:ext>
            </a:extLst>
          </p:cNvPr>
          <p:cNvSpPr txBox="1"/>
          <p:nvPr/>
        </p:nvSpPr>
        <p:spPr>
          <a:xfrm>
            <a:off x="1628530" y="4363364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6: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2E284EE7-168F-C840-8DDC-14CEE2E61C85}"/>
              </a:ext>
            </a:extLst>
          </p:cNvPr>
          <p:cNvSpPr txBox="1"/>
          <p:nvPr/>
        </p:nvSpPr>
        <p:spPr>
          <a:xfrm>
            <a:off x="1629930" y="4809678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b="1" dirty="0"/>
              <a:t>La Oficina Asesora de Comunicaciones enviará la respectiva pieza</a:t>
            </a:r>
            <a:r>
              <a:rPr lang="es-CO" sz="2000" dirty="0"/>
              <a:t> aprobada a los coordinadores IDU y al contratista e interventoría, para que la revisen, y puedan hacer la respectiva retroalimentación y/o aprobación de la pieza enviada.</a:t>
            </a:r>
          </a:p>
        </p:txBody>
      </p:sp>
    </p:spTree>
    <p:extLst>
      <p:ext uri="{BB962C8B-B14F-4D97-AF65-F5344CB8AC3E}">
        <p14:creationId xmlns:p14="http://schemas.microsoft.com/office/powerpoint/2010/main" val="7098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25236" y="108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28530" y="2071427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7: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29930" y="2517740"/>
            <a:ext cx="898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2000" dirty="0"/>
              <a:t>Una vez aprobada la pieza, la Oficina Asesora de Comunicaciones, envía el producto finalizado al </a:t>
            </a:r>
            <a:r>
              <a:rPr lang="es-CO" sz="2000" b="1" dirty="0"/>
              <a:t>contratista, para que haga la respectiva distribución</a:t>
            </a:r>
            <a:r>
              <a:rPr lang="es-CO" sz="2000" dirty="0"/>
              <a:t>, difusión, implementación, entrega o producción de lo solicitado. Ej: videos en mp4, cuñas radiales en mp3, impresos en .pfd de impresión, etc.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723135F-6FED-F64C-A2A4-93604822BB50}"/>
              </a:ext>
            </a:extLst>
          </p:cNvPr>
          <p:cNvSpPr txBox="1"/>
          <p:nvPr/>
        </p:nvSpPr>
        <p:spPr>
          <a:xfrm>
            <a:off x="1628530" y="4363364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8: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2E284EE7-168F-C840-8DDC-14CEE2E61C85}"/>
              </a:ext>
            </a:extLst>
          </p:cNvPr>
          <p:cNvSpPr txBox="1"/>
          <p:nvPr/>
        </p:nvSpPr>
        <p:spPr>
          <a:xfrm>
            <a:off x="1629930" y="4809678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b="1" dirty="0"/>
              <a:t>El contratista debe evidenciar</a:t>
            </a:r>
            <a:r>
              <a:rPr lang="es-CO" sz="2000" dirty="0"/>
              <a:t> ante la Oficina de Atención al Ciudadano, el cumplimiento en distribución, difusión, implementación, entrega o producción de las piezas, para hacer el respectivo seguimiento contractual.</a:t>
            </a:r>
          </a:p>
        </p:txBody>
      </p:sp>
    </p:spTree>
    <p:extLst>
      <p:ext uri="{BB962C8B-B14F-4D97-AF65-F5344CB8AC3E}">
        <p14:creationId xmlns:p14="http://schemas.microsoft.com/office/powerpoint/2010/main" val="318894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25236" y="1492940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28530" y="2546293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9: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29930" y="2992606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b="1" dirty="0"/>
              <a:t>El contratista debe evidenciar ante la OAC</a:t>
            </a:r>
            <a:r>
              <a:rPr lang="es-CO" sz="2000" dirty="0"/>
              <a:t>, la distribución, difusión, implementación, entrega o producción de las piezas, lo cual puede hacerse con fotografías, videos cortos, o muestras de lo entregado.</a:t>
            </a:r>
          </a:p>
        </p:txBody>
      </p:sp>
    </p:spTree>
    <p:extLst>
      <p:ext uri="{BB962C8B-B14F-4D97-AF65-F5344CB8AC3E}">
        <p14:creationId xmlns:p14="http://schemas.microsoft.com/office/powerpoint/2010/main" val="30725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580903" y="2134431"/>
            <a:ext cx="493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de Medios Locales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080722F-8793-6F49-BC4C-5822A2B4CEC0}"/>
              </a:ext>
            </a:extLst>
          </p:cNvPr>
          <p:cNvSpPr txBox="1"/>
          <p:nvPr/>
        </p:nvSpPr>
        <p:spPr>
          <a:xfrm>
            <a:off x="1580903" y="2566382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Reportería quincenal de actividades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CECDAC79-6119-E74D-8A26-2668AD7BC083}"/>
              </a:ext>
            </a:extLst>
          </p:cNvPr>
          <p:cNvSpPr/>
          <p:nvPr/>
        </p:nvSpPr>
        <p:spPr>
          <a:xfrm>
            <a:off x="1580903" y="3028047"/>
            <a:ext cx="86556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/>
              <a:t>El contratista, por medio de la interventoría, debe enviar a la Oficina Asesora de Comunicaciones un </a:t>
            </a:r>
            <a:r>
              <a:rPr lang="es-CO" sz="2000" b="1" dirty="0"/>
              <a:t>reporte sencillo con las actividades</a:t>
            </a:r>
            <a:r>
              <a:rPr lang="es-CO" sz="2000" dirty="0"/>
              <a:t> técnicas, sociales, ambientales y otras, que sucedan en el proyecto.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5D64E6B9-0F49-3546-91EA-F210D36FA4AC}"/>
              </a:ext>
            </a:extLst>
          </p:cNvPr>
          <p:cNvSpPr txBox="1"/>
          <p:nvPr/>
        </p:nvSpPr>
        <p:spPr>
          <a:xfrm>
            <a:off x="6319157" y="4331366"/>
            <a:ext cx="493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Recuerde…</a:t>
            </a:r>
          </a:p>
        </p:txBody>
      </p:sp>
    </p:spTree>
    <p:extLst>
      <p:ext uri="{BB962C8B-B14F-4D97-AF65-F5344CB8AC3E}">
        <p14:creationId xmlns:p14="http://schemas.microsoft.com/office/powerpoint/2010/main" val="238794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080722F-8793-6F49-BC4C-5822A2B4CEC0}"/>
              </a:ext>
            </a:extLst>
          </p:cNvPr>
          <p:cNvSpPr txBox="1"/>
          <p:nvPr/>
        </p:nvSpPr>
        <p:spPr>
          <a:xfrm>
            <a:off x="963386" y="1043608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Reportería quincenal del proyecto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DEAD4A1-FDF1-F14B-BA7D-532A4197EAA0}"/>
              </a:ext>
            </a:extLst>
          </p:cNvPr>
          <p:cNvSpPr txBox="1"/>
          <p:nvPr/>
        </p:nvSpPr>
        <p:spPr>
          <a:xfrm>
            <a:off x="963385" y="1543806"/>
            <a:ext cx="160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Recuerde…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FB3F6550-4B3F-4347-B834-30CB397465F6}"/>
              </a:ext>
            </a:extLst>
          </p:cNvPr>
          <p:cNvSpPr/>
          <p:nvPr/>
        </p:nvSpPr>
        <p:spPr>
          <a:xfrm>
            <a:off x="999011" y="2005159"/>
            <a:ext cx="98787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El reportaje no corresponde a un informe técnico, sino que debe evidenciar lo que está sucediendo en el proyecto, y que corresponde al avance de la gestión en todos los campos</a:t>
            </a:r>
          </a:p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El reportaje debe contener una listado de al menos 10 actividades acompañadas de una pequeña descripción, o logro, en un lenguaje sencillo, que pueda dirigirse a la comunidad; el cual debe venir acompañado de fotografías, videos de testimonios o de actividades tomados con el celular horizontalmente, y con un sonido de relativa calidad.</a:t>
            </a:r>
          </a:p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Se envían por medio de la interventoría, al correo </a:t>
            </a:r>
            <a:r>
              <a:rPr lang="es-CO" sz="2000" u="sng" dirty="0">
                <a:hlinkClick r:id="rId3"/>
              </a:rPr>
              <a:t>volantesidu@gmail.com</a:t>
            </a:r>
            <a:r>
              <a:rPr lang="es-CO" sz="2000" dirty="0"/>
              <a:t>, indicando en el asunto: REPORTAJE PERIÓDICO -  PROYECTO.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D0DA8E8A-EE51-C746-8316-677B25DD4F0F}"/>
              </a:ext>
            </a:extLst>
          </p:cNvPr>
          <p:cNvSpPr/>
          <p:nvPr/>
        </p:nvSpPr>
        <p:spPr>
          <a:xfrm>
            <a:off x="1681794" y="5579728"/>
            <a:ext cx="8447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/>
              <a:t>Para </a:t>
            </a:r>
            <a:r>
              <a:rPr lang="es-CO" sz="2000" dirty="0" smtClean="0"/>
              <a:t>que las </a:t>
            </a:r>
            <a:r>
              <a:rPr lang="es-CO" sz="2000" dirty="0"/>
              <a:t>fotos del proyecto sean las mejores revisa la capacitación realizada por OAC en: </a:t>
            </a:r>
            <a:r>
              <a:rPr lang="es-CO" sz="2000" dirty="0">
                <a:hlinkClick r:id="rId4"/>
              </a:rPr>
              <a:t>https://www.idu.gov.co/page/plantilla-comunicaciones</a:t>
            </a:r>
            <a:r>
              <a:rPr lang="es-CO" sz="2000" dirty="0"/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9F2EDA65-FDE0-E54C-BEEE-1AC1D57BF563}"/>
              </a:ext>
            </a:extLst>
          </p:cNvPr>
          <p:cNvSpPr txBox="1"/>
          <p:nvPr/>
        </p:nvSpPr>
        <p:spPr>
          <a:xfrm>
            <a:off x="1082140" y="5522040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Tip:</a:t>
            </a:r>
          </a:p>
        </p:txBody>
      </p:sp>
    </p:spTree>
    <p:extLst>
      <p:ext uri="{BB962C8B-B14F-4D97-AF65-F5344CB8AC3E}">
        <p14:creationId xmlns:p14="http://schemas.microsoft.com/office/powerpoint/2010/main" val="89232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080722F-8793-6F49-BC4C-5822A2B4CEC0}"/>
              </a:ext>
            </a:extLst>
          </p:cNvPr>
          <p:cNvSpPr txBox="1"/>
          <p:nvPr/>
        </p:nvSpPr>
        <p:spPr>
          <a:xfrm>
            <a:off x="2174669" y="2182505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Reportería quincenal del proyecto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FB3F6550-4B3F-4347-B834-30CB397465F6}"/>
              </a:ext>
            </a:extLst>
          </p:cNvPr>
          <p:cNvSpPr/>
          <p:nvPr/>
        </p:nvSpPr>
        <p:spPr>
          <a:xfrm>
            <a:off x="2556534" y="2644170"/>
            <a:ext cx="7078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B0F0"/>
              </a:buClr>
            </a:pPr>
            <a:r>
              <a:rPr lang="es-CO" sz="2400" b="1" dirty="0"/>
              <a:t>La Oficina Asesora de Comunicaciones analizará</a:t>
            </a:r>
            <a:r>
              <a:rPr lang="es-CO" sz="2400" dirty="0"/>
              <a:t> la calidad de la información enviada, así como la conveniencia y pertinencia de publicación a través de nuestras redes sociales.</a:t>
            </a:r>
          </a:p>
        </p:txBody>
      </p:sp>
    </p:spTree>
    <p:extLst>
      <p:ext uri="{BB962C8B-B14F-4D97-AF65-F5344CB8AC3E}">
        <p14:creationId xmlns:p14="http://schemas.microsoft.com/office/powerpoint/2010/main" val="188116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48986" y="1441524"/>
            <a:ext cx="2679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Aclaraciones: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D876745-BEB7-494B-80FE-6B3421DED4D2}"/>
              </a:ext>
            </a:extLst>
          </p:cNvPr>
          <p:cNvSpPr/>
          <p:nvPr/>
        </p:nvSpPr>
        <p:spPr>
          <a:xfrm>
            <a:off x="1579789" y="2372063"/>
            <a:ext cx="90324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Todas las piezas que se divulguen en el proyecto, deben tener la aprobación de la Oficina Asesora de Comunicaciones.</a:t>
            </a:r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El contratista NO está autorizado para crear redes sociales a nombre del proyecto, ya que todo se centraliza a través de la OAC y es su discrecionalidad la escogencia de la parrilla de contenidos, pero puede enviar insumos de información, para ser divulgada por las redes sociales (a criterio de la Oficina Asesora de Comunicaciones).</a:t>
            </a:r>
          </a:p>
          <a:p>
            <a:pPr lvl="0">
              <a:buClr>
                <a:srgbClr val="00B0F0"/>
              </a:buClr>
            </a:pP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74472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48986" y="1025888"/>
            <a:ext cx="2679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Aclaraciones: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D876745-BEB7-494B-80FE-6B3421DED4D2}"/>
              </a:ext>
            </a:extLst>
          </p:cNvPr>
          <p:cNvSpPr/>
          <p:nvPr/>
        </p:nvSpPr>
        <p:spPr>
          <a:xfrm>
            <a:off x="1579789" y="1827031"/>
            <a:ext cx="903242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El contratista NO está autorizado para dar declaraciones a medios comunitarios (entrevistas radiales, televisión local) a menos que haya sido aprobado y coordinado por la OAC, previa solicitud. Tampoco debe realizar comunicados de prensa, los cuales son realizados discrecionalmente por la OAC, y serán enviados a los contratistas para su respectiva divulgación por los medios comunitarios.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Todas las fotos o videos en los que salga la comunidad, deben contar con el permiso y autorización de las personas. No está permitido tomar fotos o videos a menores de edad, a menos que se cuente con la autorización expresa de sus padres.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El contratista pude contar con la asesoría y acompañamiento continuo de la Oficina Asesora de Comunicaciones. </a:t>
            </a:r>
          </a:p>
        </p:txBody>
      </p:sp>
    </p:spTree>
    <p:extLst>
      <p:ext uri="{BB962C8B-B14F-4D97-AF65-F5344CB8AC3E}">
        <p14:creationId xmlns:p14="http://schemas.microsoft.com/office/powerpoint/2010/main" val="3735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48986" y="740881"/>
            <a:ext cx="7631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Propuestas de contenidos de interés local: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D876745-BEB7-494B-80FE-6B3421DED4D2}"/>
              </a:ext>
            </a:extLst>
          </p:cNvPr>
          <p:cNvSpPr/>
          <p:nvPr/>
        </p:nvSpPr>
        <p:spPr>
          <a:xfrm>
            <a:off x="1532289" y="2296871"/>
            <a:ext cx="93811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Promoción de los Puntos IDU: explicar qué son, cómo funcionan, quién los atiende, horarios, ubicaciones. (fotos externas – fotos internas – fotos del equipo social – presentación del equipo social, producción de piezas POP, tales como imanes en forma de árbol para poner los datos del Punto IDU y que la gente pueda tener a la mano el contacto).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Promoción de la participación en los programas de gestión social y veedurías ciudadanas (Comités IDU, reuniones, etc.)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Listado de 10 cosas que todo ciudadano debe saber antes de iniciar una obra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Uniformes (reconocimiento de personal) – Roles de obra (qué hace cada uno) – trato dentro y fuera de la obra con el personal.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B09BC10A-F688-AF41-A170-F9D9281F7B60}"/>
              </a:ext>
            </a:extLst>
          </p:cNvPr>
          <p:cNvSpPr/>
          <p:nvPr/>
        </p:nvSpPr>
        <p:spPr>
          <a:xfrm>
            <a:off x="1048985" y="1264101"/>
            <a:ext cx="100940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/>
              <a:t>Los siguientes son algunos ejemplos de temas de interés local, que puede utilizar el contratista, cuando envíe el reportaje periódico, o cuando haga solicitud de piezas específicas: </a:t>
            </a:r>
          </a:p>
        </p:txBody>
      </p:sp>
    </p:spTree>
    <p:extLst>
      <p:ext uri="{BB962C8B-B14F-4D97-AF65-F5344CB8AC3E}">
        <p14:creationId xmlns:p14="http://schemas.microsoft.com/office/powerpoint/2010/main" val="182761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6E6E982A-7639-3348-9DFF-B68181614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E20A91A3-A037-8244-8107-C4BF750E9ED8}"/>
              </a:ext>
            </a:extLst>
          </p:cNvPr>
          <p:cNvSpPr txBox="1"/>
          <p:nvPr/>
        </p:nvSpPr>
        <p:spPr>
          <a:xfrm>
            <a:off x="898072" y="375559"/>
            <a:ext cx="493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de Medios Locales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92E9B6B5-D607-4440-86B6-802369631DB3}"/>
              </a:ext>
            </a:extLst>
          </p:cNvPr>
          <p:cNvSpPr txBox="1"/>
          <p:nvPr/>
        </p:nvSpPr>
        <p:spPr>
          <a:xfrm>
            <a:off x="898072" y="731854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Piezas comunicativas NO Contractuales</a:t>
            </a:r>
          </a:p>
        </p:txBody>
      </p:sp>
      <p:grpSp>
        <p:nvGrpSpPr>
          <p:cNvPr id="7" name="33 Grupo">
            <a:extLst>
              <a:ext uri="{FF2B5EF4-FFF2-40B4-BE49-F238E27FC236}">
                <a16:creationId xmlns:a16="http://schemas.microsoft.com/office/drawing/2014/main" xmlns="" id="{0199A290-60BE-2940-819A-A751E90B88CE}"/>
              </a:ext>
            </a:extLst>
          </p:cNvPr>
          <p:cNvGrpSpPr/>
          <p:nvPr/>
        </p:nvGrpSpPr>
        <p:grpSpPr>
          <a:xfrm>
            <a:off x="999089" y="1709293"/>
            <a:ext cx="9686291" cy="3456384"/>
            <a:chOff x="107504" y="1556792"/>
            <a:chExt cx="9937104" cy="3456384"/>
          </a:xfrm>
        </p:grpSpPr>
        <p:sp>
          <p:nvSpPr>
            <p:cNvPr id="8" name="3 Rectángulo">
              <a:extLst>
                <a:ext uri="{FF2B5EF4-FFF2-40B4-BE49-F238E27FC236}">
                  <a16:creationId xmlns:a16="http://schemas.microsoft.com/office/drawing/2014/main" xmlns="" id="{AB0894E8-10B3-BC47-897B-09AFD2D303D6}"/>
                </a:ext>
              </a:extLst>
            </p:cNvPr>
            <p:cNvSpPr/>
            <p:nvPr/>
          </p:nvSpPr>
          <p:spPr>
            <a:xfrm>
              <a:off x="2627784" y="1556792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COMITÉ INTEGRAL O SOCIAL DEL CONTRATO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(allí se expone la necesidad comunicativa y se aprueba)</a:t>
              </a:r>
            </a:p>
          </p:txBody>
        </p:sp>
        <p:sp>
          <p:nvSpPr>
            <p:cNvPr id="9" name="6 Rectángulo">
              <a:extLst>
                <a:ext uri="{FF2B5EF4-FFF2-40B4-BE49-F238E27FC236}">
                  <a16:creationId xmlns:a16="http://schemas.microsoft.com/office/drawing/2014/main" xmlns="" id="{0BAAB4E7-12A1-F146-A467-28C6668324B5}"/>
                </a:ext>
              </a:extLst>
            </p:cNvPr>
            <p:cNvSpPr/>
            <p:nvPr/>
          </p:nvSpPr>
          <p:spPr>
            <a:xfrm>
              <a:off x="107504" y="1556792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DETECCIÓN DE LA NECESIDAD COMUNICATIVA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(La realiza el contratista según la dinámica del proyecto)</a:t>
              </a:r>
            </a:p>
          </p:txBody>
        </p:sp>
        <p:sp>
          <p:nvSpPr>
            <p:cNvPr id="10" name="7 Rectángulo">
              <a:extLst>
                <a:ext uri="{FF2B5EF4-FFF2-40B4-BE49-F238E27FC236}">
                  <a16:creationId xmlns:a16="http://schemas.microsoft.com/office/drawing/2014/main" xmlns="" id="{614E85A9-E9F3-EA44-9A5C-3B7AA4815A4F}"/>
                </a:ext>
              </a:extLst>
            </p:cNvPr>
            <p:cNvSpPr/>
            <p:nvPr/>
          </p:nvSpPr>
          <p:spPr>
            <a:xfrm>
              <a:off x="5148064" y="1556792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dirty="0">
                  <a:solidFill>
                    <a:schemeClr val="tx1"/>
                  </a:solidFill>
                </a:rPr>
                <a:t>SOLICITUD DE REALIZACIÓN DE LA PIEZA A OAC</a:t>
              </a:r>
            </a:p>
            <a:p>
              <a:pPr algn="ctr"/>
              <a:r>
                <a:rPr lang="es-CO" sz="1100" dirty="0">
                  <a:solidFill>
                    <a:schemeClr val="tx1"/>
                  </a:solidFill>
                </a:rPr>
                <a:t>(a través del diligenciamiento del formato respectivo y envío por el correo </a:t>
              </a:r>
              <a:r>
                <a:rPr lang="es-CO" sz="1100" dirty="0">
                  <a:solidFill>
                    <a:schemeClr val="tx1"/>
                  </a:solidFill>
                  <a:hlinkClick r:id="rId3"/>
                </a:rPr>
                <a:t>volantesidu@gmail.com</a:t>
              </a:r>
              <a:r>
                <a:rPr lang="es-CO" sz="1100" dirty="0">
                  <a:solidFill>
                    <a:schemeClr val="tx1"/>
                  </a:solidFill>
                </a:rPr>
                <a:t> Y con anticipación mínima de 8 días hábiles)</a:t>
              </a:r>
            </a:p>
          </p:txBody>
        </p:sp>
        <p:sp>
          <p:nvSpPr>
            <p:cNvPr id="11" name="8 Rectángulo">
              <a:extLst>
                <a:ext uri="{FF2B5EF4-FFF2-40B4-BE49-F238E27FC236}">
                  <a16:creationId xmlns:a16="http://schemas.microsoft.com/office/drawing/2014/main" xmlns="" id="{55A96B64-D309-C843-B433-83584064CAB3}"/>
                </a:ext>
              </a:extLst>
            </p:cNvPr>
            <p:cNvSpPr/>
            <p:nvPr/>
          </p:nvSpPr>
          <p:spPr>
            <a:xfrm>
              <a:off x="7668344" y="1556792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ANÁLISIS DE LA SOLICITUD  (OAC) Y RESPUESTA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(pertinencia, viabilidad de producción, en 2 días hábiles se le contesta al contratista e interventoría)</a:t>
              </a:r>
            </a:p>
          </p:txBody>
        </p:sp>
        <p:sp>
          <p:nvSpPr>
            <p:cNvPr id="12" name="9 Rectángulo">
              <a:extLst>
                <a:ext uri="{FF2B5EF4-FFF2-40B4-BE49-F238E27FC236}">
                  <a16:creationId xmlns:a16="http://schemas.microsoft.com/office/drawing/2014/main" xmlns="" id="{A35D6B28-AA58-F04F-A5A3-08A6F5247BDA}"/>
                </a:ext>
              </a:extLst>
            </p:cNvPr>
            <p:cNvSpPr/>
            <p:nvPr/>
          </p:nvSpPr>
          <p:spPr>
            <a:xfrm>
              <a:off x="7656094" y="3429000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PRODUCCIÓN DE LAS PIEZAS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(se puede hacer reuniones con contratista o solicitar colaboración logística – el contratista no realiza piezas audiovisuales)</a:t>
              </a:r>
            </a:p>
          </p:txBody>
        </p:sp>
        <p:sp>
          <p:nvSpPr>
            <p:cNvPr id="13" name="10 Rectángulo">
              <a:extLst>
                <a:ext uri="{FF2B5EF4-FFF2-40B4-BE49-F238E27FC236}">
                  <a16:creationId xmlns:a16="http://schemas.microsoft.com/office/drawing/2014/main" xmlns="" id="{804C7E85-1A71-9244-9623-35A65BBAE7E3}"/>
                </a:ext>
              </a:extLst>
            </p:cNvPr>
            <p:cNvSpPr/>
            <p:nvPr/>
          </p:nvSpPr>
          <p:spPr>
            <a:xfrm>
              <a:off x="5169981" y="3425590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APROBACIÓN DE LAS PIEZAS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(se envían a los coordinadores para retroalimentación y aprobación)</a:t>
              </a:r>
            </a:p>
          </p:txBody>
        </p:sp>
        <p:sp>
          <p:nvSpPr>
            <p:cNvPr id="14" name="11 Rectángulo">
              <a:extLst>
                <a:ext uri="{FF2B5EF4-FFF2-40B4-BE49-F238E27FC236}">
                  <a16:creationId xmlns:a16="http://schemas.microsoft.com/office/drawing/2014/main" xmlns="" id="{4BAED73D-533C-0A4F-9014-C8C347484559}"/>
                </a:ext>
              </a:extLst>
            </p:cNvPr>
            <p:cNvSpPr/>
            <p:nvPr/>
          </p:nvSpPr>
          <p:spPr>
            <a:xfrm>
              <a:off x="2627784" y="3425590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ENTREGA DE LAS PIEZAS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(se envían a contratistas e interventorías para difusión)</a:t>
              </a:r>
            </a:p>
          </p:txBody>
        </p:sp>
        <p:sp>
          <p:nvSpPr>
            <p:cNvPr id="15" name="12 Rectángulo">
              <a:extLst>
                <a:ext uri="{FF2B5EF4-FFF2-40B4-BE49-F238E27FC236}">
                  <a16:creationId xmlns:a16="http://schemas.microsoft.com/office/drawing/2014/main" xmlns="" id="{30574F2E-4868-D34E-B80A-3E77D28A25AB}"/>
                </a:ext>
              </a:extLst>
            </p:cNvPr>
            <p:cNvSpPr/>
            <p:nvPr/>
          </p:nvSpPr>
          <p:spPr>
            <a:xfrm>
              <a:off x="107504" y="3425590"/>
              <a:ext cx="2376264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DIFUSIÓN DE LAS PIEZAS Y EVIDENCIA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(el contratista difunde las piezas y envía la evidencia contractual a OTC y OAC)</a:t>
              </a:r>
            </a:p>
          </p:txBody>
        </p:sp>
        <p:cxnSp>
          <p:nvCxnSpPr>
            <p:cNvPr id="16" name="14 Conector recto de flecha">
              <a:extLst>
                <a:ext uri="{FF2B5EF4-FFF2-40B4-BE49-F238E27FC236}">
                  <a16:creationId xmlns:a16="http://schemas.microsoft.com/office/drawing/2014/main" xmlns="" id="{C60FF081-86DF-4A45-B4C4-1C796424ADDD}"/>
                </a:ext>
              </a:extLst>
            </p:cNvPr>
            <p:cNvCxnSpPr>
              <a:stCxn id="9" idx="3"/>
              <a:endCxn id="8" idx="1"/>
            </p:cNvCxnSpPr>
            <p:nvPr/>
          </p:nvCxnSpPr>
          <p:spPr>
            <a:xfrm>
              <a:off x="2483768" y="2348880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5 Conector recto de flecha">
              <a:extLst>
                <a:ext uri="{FF2B5EF4-FFF2-40B4-BE49-F238E27FC236}">
                  <a16:creationId xmlns:a16="http://schemas.microsoft.com/office/drawing/2014/main" xmlns="" id="{B771317D-E644-2E46-8F6B-8E76741D0C06}"/>
                </a:ext>
              </a:extLst>
            </p:cNvPr>
            <p:cNvCxnSpPr>
              <a:stCxn id="8" idx="3"/>
              <a:endCxn id="10" idx="1"/>
            </p:cNvCxnSpPr>
            <p:nvPr/>
          </p:nvCxnSpPr>
          <p:spPr>
            <a:xfrm>
              <a:off x="5004048" y="2348880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8 Conector recto de flecha">
              <a:extLst>
                <a:ext uri="{FF2B5EF4-FFF2-40B4-BE49-F238E27FC236}">
                  <a16:creationId xmlns:a16="http://schemas.microsoft.com/office/drawing/2014/main" xmlns="" id="{96D8198F-5835-3743-87E5-45AA5C9131FA}"/>
                </a:ext>
              </a:extLst>
            </p:cNvPr>
            <p:cNvCxnSpPr>
              <a:stCxn id="10" idx="3"/>
              <a:endCxn id="11" idx="1"/>
            </p:cNvCxnSpPr>
            <p:nvPr/>
          </p:nvCxnSpPr>
          <p:spPr>
            <a:xfrm>
              <a:off x="7524328" y="2348880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21 Conector recto de flecha">
              <a:extLst>
                <a:ext uri="{FF2B5EF4-FFF2-40B4-BE49-F238E27FC236}">
                  <a16:creationId xmlns:a16="http://schemas.microsoft.com/office/drawing/2014/main" xmlns="" id="{730E1566-1EF0-F744-A122-F63A52DE562F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>
            <a:xfrm flipH="1">
              <a:off x="8844226" y="3140968"/>
              <a:ext cx="1225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24 Conector recto de flecha">
              <a:extLst>
                <a:ext uri="{FF2B5EF4-FFF2-40B4-BE49-F238E27FC236}">
                  <a16:creationId xmlns:a16="http://schemas.microsoft.com/office/drawing/2014/main" xmlns="" id="{0FBB360B-7530-F64B-A7EC-633C6DA55C39}"/>
                </a:ext>
              </a:extLst>
            </p:cNvPr>
            <p:cNvCxnSpPr>
              <a:stCxn id="12" idx="1"/>
              <a:endCxn id="13" idx="3"/>
            </p:cNvCxnSpPr>
            <p:nvPr/>
          </p:nvCxnSpPr>
          <p:spPr>
            <a:xfrm flipH="1" flipV="1">
              <a:off x="7546245" y="4217678"/>
              <a:ext cx="109849" cy="34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7 Conector recto de flecha">
              <a:extLst>
                <a:ext uri="{FF2B5EF4-FFF2-40B4-BE49-F238E27FC236}">
                  <a16:creationId xmlns:a16="http://schemas.microsoft.com/office/drawing/2014/main" xmlns="" id="{0E9D1495-9529-7740-BD01-4AA25F3E104C}"/>
                </a:ext>
              </a:extLst>
            </p:cNvPr>
            <p:cNvCxnSpPr>
              <a:stCxn id="13" idx="1"/>
              <a:endCxn id="14" idx="3"/>
            </p:cNvCxnSpPr>
            <p:nvPr/>
          </p:nvCxnSpPr>
          <p:spPr>
            <a:xfrm flipH="1">
              <a:off x="5004048" y="4217678"/>
              <a:ext cx="16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30 Conector recto de flecha">
              <a:extLst>
                <a:ext uri="{FF2B5EF4-FFF2-40B4-BE49-F238E27FC236}">
                  <a16:creationId xmlns:a16="http://schemas.microsoft.com/office/drawing/2014/main" xmlns="" id="{7B08C249-D9E9-0D47-8647-31A95A069A68}"/>
                </a:ext>
              </a:extLst>
            </p:cNvPr>
            <p:cNvCxnSpPr>
              <a:stCxn id="14" idx="1"/>
              <a:endCxn id="15" idx="3"/>
            </p:cNvCxnSpPr>
            <p:nvPr/>
          </p:nvCxnSpPr>
          <p:spPr>
            <a:xfrm flipH="1">
              <a:off x="2483768" y="4217678"/>
              <a:ext cx="1440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34 CuadroTexto">
            <a:extLst>
              <a:ext uri="{FF2B5EF4-FFF2-40B4-BE49-F238E27FC236}">
                <a16:creationId xmlns:a16="http://schemas.microsoft.com/office/drawing/2014/main" xmlns="" id="{C3B258B8-95C8-7649-B2B8-7A6F445DC107}"/>
              </a:ext>
            </a:extLst>
          </p:cNvPr>
          <p:cNvSpPr txBox="1"/>
          <p:nvPr/>
        </p:nvSpPr>
        <p:spPr>
          <a:xfrm>
            <a:off x="1230138" y="5550820"/>
            <a:ext cx="92241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/>
              <a:t>* Las piezas contractuales: </a:t>
            </a:r>
            <a:r>
              <a:rPr lang="es-CO" sz="1100" dirty="0" smtClean="0"/>
              <a:t>afiches</a:t>
            </a:r>
            <a:r>
              <a:rPr lang="es-CO" sz="1100" dirty="0"/>
              <a:t>, volantes de información a la comunidad, vallas, plegables de </a:t>
            </a:r>
            <a:r>
              <a:rPr lang="es-CO" sz="1100" dirty="0" err="1"/>
              <a:t>pmt</a:t>
            </a:r>
            <a:r>
              <a:rPr lang="es-CO" sz="1100" dirty="0"/>
              <a:t>  </a:t>
            </a:r>
            <a:r>
              <a:rPr lang="es-CO" sz="1100" dirty="0" err="1"/>
              <a:t>etc</a:t>
            </a:r>
            <a:r>
              <a:rPr lang="es-CO" sz="1100" dirty="0"/>
              <a:t>, deben solicitarse según el procedimiento establecido. </a:t>
            </a:r>
          </a:p>
        </p:txBody>
      </p:sp>
    </p:spTree>
    <p:extLst>
      <p:ext uri="{BB962C8B-B14F-4D97-AF65-F5344CB8AC3E}">
        <p14:creationId xmlns:p14="http://schemas.microsoft.com/office/powerpoint/2010/main" val="158127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48986" y="740881"/>
            <a:ext cx="7631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Propuestas de contenidos de interés local: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D876745-BEB7-494B-80FE-6B3421DED4D2}"/>
              </a:ext>
            </a:extLst>
          </p:cNvPr>
          <p:cNvSpPr/>
          <p:nvPr/>
        </p:nvSpPr>
        <p:spPr>
          <a:xfrm>
            <a:off x="1405432" y="1572478"/>
            <a:ext cx="93811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Actas de vecindad (qué, por qué, cómo, para qué, quiénes)</a:t>
            </a:r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Reforzamiento de la labor preventiva durante las obras. Peligros físicos, como de precaución (temas prediales, intervención de terceros, verificación de personal de obra que ingrese a viviendas, contactos oficiales). </a:t>
            </a:r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Historias de vida que puedan tener incidencia positiva en el proyecto</a:t>
            </a:r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Cambio de malas prácticas ciudadanas detectadas durante la obra o recomendaciones. Ej. Mal uso de basuras, parqueo indebido, vandalismo en la obra, etc.</a:t>
            </a:r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Contratación de Mano de obra No Calificada (historias de vida – generación de empleo – cambio de vida en l localidad – cantidades, porcentajes, etc. </a:t>
            </a:r>
          </a:p>
        </p:txBody>
      </p:sp>
    </p:spTree>
    <p:extLst>
      <p:ext uri="{BB962C8B-B14F-4D97-AF65-F5344CB8AC3E}">
        <p14:creationId xmlns:p14="http://schemas.microsoft.com/office/powerpoint/2010/main" val="154960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48986" y="1251520"/>
            <a:ext cx="7631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Propuestas de contenidos de interés local: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D876745-BEB7-494B-80FE-6B3421DED4D2}"/>
              </a:ext>
            </a:extLst>
          </p:cNvPr>
          <p:cNvSpPr/>
          <p:nvPr/>
        </p:nvSpPr>
        <p:spPr>
          <a:xfrm>
            <a:off x="1405432" y="2083117"/>
            <a:ext cx="93811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Programas de gestión social – capacitaciones – o de SST, para demostrar la idoneidad del equipo que realiza el proyecto.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Maquinaria de obra, cómo reconocerla y qué hacer en posibles casos.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Profesiones que trabajan en el proyecto (evidenciar equipo interdisciplinario: ej: comunicadores sociales, arqueólogos, ingenieros forestales, trabajadores sociales, etc)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Temas silviculturales y de avifauna o fauna</a:t>
            </a:r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342900" lvl="0" indent="-3429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s-CO" sz="2000" dirty="0"/>
              <a:t>Evidencia de trabajo interinstitucional.</a:t>
            </a:r>
          </a:p>
        </p:txBody>
      </p:sp>
    </p:spTree>
    <p:extLst>
      <p:ext uri="{BB962C8B-B14F-4D97-AF65-F5344CB8AC3E}">
        <p14:creationId xmlns:p14="http://schemas.microsoft.com/office/powerpoint/2010/main" val="299110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3" t="23986" r="36984" b="16896"/>
          <a:stretch/>
        </p:blipFill>
        <p:spPr bwMode="auto">
          <a:xfrm>
            <a:off x="1698171" y="128398"/>
            <a:ext cx="9042401" cy="6729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43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963386" y="277587"/>
            <a:ext cx="493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de Medios Locales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080722F-8793-6F49-BC4C-5822A2B4CEC0}"/>
              </a:ext>
            </a:extLst>
          </p:cNvPr>
          <p:cNvSpPr txBox="1"/>
          <p:nvPr/>
        </p:nvSpPr>
        <p:spPr>
          <a:xfrm>
            <a:off x="963386" y="633882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Reportería quincenal de actividades</a:t>
            </a:r>
          </a:p>
        </p:txBody>
      </p:sp>
      <p:grpSp>
        <p:nvGrpSpPr>
          <p:cNvPr id="8" name="27 Grupo">
            <a:extLst>
              <a:ext uri="{FF2B5EF4-FFF2-40B4-BE49-F238E27FC236}">
                <a16:creationId xmlns:a16="http://schemas.microsoft.com/office/drawing/2014/main" xmlns="" id="{0325C21F-3D37-2A47-8859-6EAB34E14EC2}"/>
              </a:ext>
            </a:extLst>
          </p:cNvPr>
          <p:cNvGrpSpPr/>
          <p:nvPr/>
        </p:nvGrpSpPr>
        <p:grpSpPr>
          <a:xfrm>
            <a:off x="1967942" y="1820279"/>
            <a:ext cx="8256115" cy="3600400"/>
            <a:chOff x="143508" y="2276872"/>
            <a:chExt cx="6530029" cy="3600400"/>
          </a:xfrm>
        </p:grpSpPr>
        <p:sp>
          <p:nvSpPr>
            <p:cNvPr id="9" name="5 Rectángulo">
              <a:extLst>
                <a:ext uri="{FF2B5EF4-FFF2-40B4-BE49-F238E27FC236}">
                  <a16:creationId xmlns:a16="http://schemas.microsoft.com/office/drawing/2014/main" xmlns="" id="{3206EFFA-7912-3940-9BE1-D79D3A5B2889}"/>
                </a:ext>
              </a:extLst>
            </p:cNvPr>
            <p:cNvSpPr/>
            <p:nvPr/>
          </p:nvSpPr>
          <p:spPr>
            <a:xfrm>
              <a:off x="2362450" y="2276872"/>
              <a:ext cx="2092145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VERIFICACIÓN DE LA INFORMACIÓN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(interventoría revisa y avala que esas actividades se realizaron)</a:t>
              </a:r>
            </a:p>
          </p:txBody>
        </p:sp>
        <p:sp>
          <p:nvSpPr>
            <p:cNvPr id="10" name="6 Rectángulo">
              <a:extLst>
                <a:ext uri="{FF2B5EF4-FFF2-40B4-BE49-F238E27FC236}">
                  <a16:creationId xmlns:a16="http://schemas.microsoft.com/office/drawing/2014/main" xmlns="" id="{DA468B77-72D3-094E-829F-6B69935BE75F}"/>
                </a:ext>
              </a:extLst>
            </p:cNvPr>
            <p:cNvSpPr/>
            <p:nvPr/>
          </p:nvSpPr>
          <p:spPr>
            <a:xfrm>
              <a:off x="143508" y="2276872"/>
              <a:ext cx="2092145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CONTRATISTA REGISTRA ACTIVIDADES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(fotografías – videos con celular: testimonios – actividades técnicas o sociales y descripción escrita sencilla)</a:t>
              </a:r>
            </a:p>
          </p:txBody>
        </p:sp>
        <p:sp>
          <p:nvSpPr>
            <p:cNvPr id="11" name="7 Rectángulo">
              <a:extLst>
                <a:ext uri="{FF2B5EF4-FFF2-40B4-BE49-F238E27FC236}">
                  <a16:creationId xmlns:a16="http://schemas.microsoft.com/office/drawing/2014/main" xmlns="" id="{D0725F62-E47E-9C4B-BAE9-F2F63E05EF00}"/>
                </a:ext>
              </a:extLst>
            </p:cNvPr>
            <p:cNvSpPr/>
            <p:nvPr/>
          </p:nvSpPr>
          <p:spPr>
            <a:xfrm>
              <a:off x="4581392" y="2276872"/>
              <a:ext cx="2092145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dirty="0">
                  <a:solidFill>
                    <a:schemeClr val="tx1"/>
                  </a:solidFill>
                </a:rPr>
                <a:t>ENVÍO DE REPORTAJES A OAC</a:t>
              </a:r>
            </a:p>
            <a:p>
              <a:pPr algn="ctr"/>
              <a:r>
                <a:rPr lang="es-CO" sz="1100" dirty="0">
                  <a:solidFill>
                    <a:schemeClr val="tx1"/>
                  </a:solidFill>
                </a:rPr>
                <a:t>(interventoría envía, con copia al coordinador, el listado de actividades con descripción y acompañamiento fotográfico en .</a:t>
              </a:r>
              <a:r>
                <a:rPr lang="es-CO" sz="1100" dirty="0" err="1">
                  <a:solidFill>
                    <a:schemeClr val="tx1"/>
                  </a:solidFill>
                </a:rPr>
                <a:t>jpg</a:t>
              </a:r>
              <a:r>
                <a:rPr lang="es-CO" sz="1100" dirty="0">
                  <a:solidFill>
                    <a:schemeClr val="tx1"/>
                  </a:solidFill>
                </a:rPr>
                <a:t> o videos horizontales)</a:t>
              </a:r>
            </a:p>
          </p:txBody>
        </p:sp>
        <p:sp>
          <p:nvSpPr>
            <p:cNvPr id="12" name="8 Rectángulo">
              <a:extLst>
                <a:ext uri="{FF2B5EF4-FFF2-40B4-BE49-F238E27FC236}">
                  <a16:creationId xmlns:a16="http://schemas.microsoft.com/office/drawing/2014/main" xmlns="" id="{F3BA1F54-B874-3143-86FB-C511888435B9}"/>
                </a:ext>
              </a:extLst>
            </p:cNvPr>
            <p:cNvSpPr/>
            <p:nvPr/>
          </p:nvSpPr>
          <p:spPr>
            <a:xfrm>
              <a:off x="4572000" y="4293096"/>
              <a:ext cx="2092145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ANÁLISIS DE LA INFORMACIÓN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(pertinencia mediática de publicación)</a:t>
              </a:r>
            </a:p>
          </p:txBody>
        </p:sp>
        <p:sp>
          <p:nvSpPr>
            <p:cNvPr id="13" name="9 Rectángulo">
              <a:extLst>
                <a:ext uri="{FF2B5EF4-FFF2-40B4-BE49-F238E27FC236}">
                  <a16:creationId xmlns:a16="http://schemas.microsoft.com/office/drawing/2014/main" xmlns="" id="{73C0B308-47AA-BF40-8058-B40405926FAB}"/>
                </a:ext>
              </a:extLst>
            </p:cNvPr>
            <p:cNvSpPr/>
            <p:nvPr/>
          </p:nvSpPr>
          <p:spPr>
            <a:xfrm>
              <a:off x="2123728" y="4293096"/>
              <a:ext cx="2092145" cy="158417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schemeClr val="tx1"/>
                  </a:solidFill>
                </a:rPr>
                <a:t>PUBLICACIÓN DE LA INFORMACIÓN</a:t>
              </a:r>
            </a:p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(a través de nuestras redes sociales o pantallas de atención al ciudadano)</a:t>
              </a:r>
            </a:p>
          </p:txBody>
        </p:sp>
        <p:cxnSp>
          <p:nvCxnSpPr>
            <p:cNvPr id="14" name="13 Conector recto de flecha">
              <a:extLst>
                <a:ext uri="{FF2B5EF4-FFF2-40B4-BE49-F238E27FC236}">
                  <a16:creationId xmlns:a16="http://schemas.microsoft.com/office/drawing/2014/main" xmlns="" id="{1F06FD19-F1C0-5845-A169-280AA8A409D5}"/>
                </a:ext>
              </a:extLst>
            </p:cNvPr>
            <p:cNvCxnSpPr>
              <a:stCxn id="10" idx="3"/>
              <a:endCxn id="9" idx="1"/>
            </p:cNvCxnSpPr>
            <p:nvPr/>
          </p:nvCxnSpPr>
          <p:spPr>
            <a:xfrm>
              <a:off x="2235653" y="3068960"/>
              <a:ext cx="1267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>
              <a:extLst>
                <a:ext uri="{FF2B5EF4-FFF2-40B4-BE49-F238E27FC236}">
                  <a16:creationId xmlns:a16="http://schemas.microsoft.com/office/drawing/2014/main" xmlns="" id="{0C76C4E6-132B-E448-A808-969D55FB9062}"/>
                </a:ext>
              </a:extLst>
            </p:cNvPr>
            <p:cNvCxnSpPr>
              <a:stCxn id="9" idx="3"/>
              <a:endCxn id="11" idx="1"/>
            </p:cNvCxnSpPr>
            <p:nvPr/>
          </p:nvCxnSpPr>
          <p:spPr>
            <a:xfrm>
              <a:off x="4454596" y="3068960"/>
              <a:ext cx="1267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 de flecha">
              <a:extLst>
                <a:ext uri="{FF2B5EF4-FFF2-40B4-BE49-F238E27FC236}">
                  <a16:creationId xmlns:a16="http://schemas.microsoft.com/office/drawing/2014/main" xmlns="" id="{A6B6A868-346B-DC4A-BA18-C33A2C5F4703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>
            <a:xfrm flipH="1">
              <a:off x="5618073" y="3861048"/>
              <a:ext cx="9392" cy="4320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 de flecha">
              <a:extLst>
                <a:ext uri="{FF2B5EF4-FFF2-40B4-BE49-F238E27FC236}">
                  <a16:creationId xmlns:a16="http://schemas.microsoft.com/office/drawing/2014/main" xmlns="" id="{886776B7-CF10-B04C-A0C5-01E46722E4D1}"/>
                </a:ext>
              </a:extLst>
            </p:cNvPr>
            <p:cNvCxnSpPr>
              <a:stCxn id="12" idx="1"/>
            </p:cNvCxnSpPr>
            <p:nvPr/>
          </p:nvCxnSpPr>
          <p:spPr>
            <a:xfrm flipH="1" flipV="1">
              <a:off x="4178528" y="5082727"/>
              <a:ext cx="393472" cy="24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28 CuadroTexto">
            <a:extLst>
              <a:ext uri="{FF2B5EF4-FFF2-40B4-BE49-F238E27FC236}">
                <a16:creationId xmlns:a16="http://schemas.microsoft.com/office/drawing/2014/main" xmlns="" id="{B8FAE6F3-2C2E-5444-AFBA-6000A9D6BD69}"/>
              </a:ext>
            </a:extLst>
          </p:cNvPr>
          <p:cNvSpPr txBox="1"/>
          <p:nvPr/>
        </p:nvSpPr>
        <p:spPr>
          <a:xfrm>
            <a:off x="1797732" y="6085618"/>
            <a:ext cx="7992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El contratista puede revisar las propuestas temáticas de interés local, facilitadas por la OAC, para incluir en sus reportajes. </a:t>
            </a:r>
          </a:p>
        </p:txBody>
      </p:sp>
    </p:spTree>
    <p:extLst>
      <p:ext uri="{BB962C8B-B14F-4D97-AF65-F5344CB8AC3E}">
        <p14:creationId xmlns:p14="http://schemas.microsoft.com/office/powerpoint/2010/main" val="389526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01486" y="89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2220361" y="2126249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1: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2220361" y="2572562"/>
            <a:ext cx="7751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contratista debe poner en conocimiento del comité social o integral del contrato,</a:t>
            </a:r>
            <a:r>
              <a:rPr lang="es-CO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la oportunidad o necesidad comunicativa.</a:t>
            </a:r>
            <a:endParaRPr lang="es-CO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8C50D2D-FCBA-2B41-92BB-A1869A33F547}"/>
              </a:ext>
            </a:extLst>
          </p:cNvPr>
          <p:cNvSpPr txBox="1"/>
          <p:nvPr/>
        </p:nvSpPr>
        <p:spPr>
          <a:xfrm>
            <a:off x="2220361" y="4008207"/>
            <a:ext cx="72686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Esta necesidad comunicativa, debe ser avalada por los respectivos coordinadores e interventoría en el comité (conocimiento previo de la solicitud y de la necesidad, </a:t>
            </a:r>
            <a:r>
              <a:rPr lang="es-CO" sz="2000" dirty="0">
                <a:solidFill>
                  <a:srgbClr val="00B0F0"/>
                </a:solidFill>
              </a:rPr>
              <a:t>ANTES  de solicitar la elaboración de la pieza</a:t>
            </a:r>
            <a:r>
              <a:rPr lang="es-CO" sz="2000" dirty="0"/>
              <a:t>).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E05288DF-897D-4D49-A77A-EE1CE2DB3F93}"/>
              </a:ext>
            </a:extLst>
          </p:cNvPr>
          <p:cNvSpPr txBox="1"/>
          <p:nvPr/>
        </p:nvSpPr>
        <p:spPr>
          <a:xfrm>
            <a:off x="2220361" y="3616321"/>
            <a:ext cx="160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Recuerde…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xmlns="" id="{493C32DE-9A8C-8647-9857-FA1F4CB5FE47}"/>
              </a:ext>
            </a:extLst>
          </p:cNvPr>
          <p:cNvSpPr txBox="1"/>
          <p:nvPr/>
        </p:nvSpPr>
        <p:spPr>
          <a:xfrm>
            <a:off x="8724825" y="6059405"/>
            <a:ext cx="1976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</a:rPr>
              <a:t>Por ejemplo…</a:t>
            </a:r>
          </a:p>
        </p:txBody>
      </p:sp>
    </p:spTree>
    <p:extLst>
      <p:ext uri="{BB962C8B-B14F-4D97-AF65-F5344CB8AC3E}">
        <p14:creationId xmlns:p14="http://schemas.microsoft.com/office/powerpoint/2010/main" val="424908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01486" y="89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2220361" y="21262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2465838" y="2079833"/>
            <a:ext cx="775127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/>
              <a:t>La comunidad no conoce la ubicación de los Puntos IDU</a:t>
            </a:r>
          </a:p>
          <a:p>
            <a:endParaRPr lang="es-CO" sz="2000" dirty="0"/>
          </a:p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contratista detecta que hay un gran porcentaje de población infantil y decide hacer talleres en los colegios</a:t>
            </a:r>
          </a:p>
          <a:p>
            <a:endParaRPr lang="es-CO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contratista detecta que existe alta población con discapacidad visual</a:t>
            </a:r>
          </a:p>
          <a:p>
            <a:endParaRPr lang="es-CO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contratista detecta que hay una alta presencia de restaurantes </a:t>
            </a:r>
          </a:p>
          <a:p>
            <a:endParaRPr lang="es-CO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contratista detecta que hay pantallas de televisión en la zona </a:t>
            </a:r>
          </a:p>
          <a:p>
            <a:endParaRPr lang="es-CO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61308CE9-5E48-B645-9806-C69350E21FC5}"/>
              </a:ext>
            </a:extLst>
          </p:cNvPr>
          <p:cNvSpPr txBox="1"/>
          <p:nvPr/>
        </p:nvSpPr>
        <p:spPr>
          <a:xfrm>
            <a:off x="2220361" y="27084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164F06D7-A431-564D-8A8A-D70AD4A6F936}"/>
              </a:ext>
            </a:extLst>
          </p:cNvPr>
          <p:cNvSpPr txBox="1"/>
          <p:nvPr/>
        </p:nvSpPr>
        <p:spPr>
          <a:xfrm>
            <a:off x="2220361" y="360278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683B8B1D-7304-D541-9517-D1F26CBE4487}"/>
              </a:ext>
            </a:extLst>
          </p:cNvPr>
          <p:cNvSpPr txBox="1"/>
          <p:nvPr/>
        </p:nvSpPr>
        <p:spPr>
          <a:xfrm>
            <a:off x="2220361" y="425292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D5B72737-5EFF-CA4F-99E2-A794FC4F7BED}"/>
              </a:ext>
            </a:extLst>
          </p:cNvPr>
          <p:cNvSpPr txBox="1"/>
          <p:nvPr/>
        </p:nvSpPr>
        <p:spPr>
          <a:xfrm>
            <a:off x="2220361" y="489580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0780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01486" y="89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04780" y="2088149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2: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06180" y="2534462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El contratista descarga y </a:t>
            </a:r>
            <a:r>
              <a:rPr lang="es-CO" sz="2000" b="1" dirty="0"/>
              <a:t>diligencia el formato</a:t>
            </a:r>
            <a:r>
              <a:rPr lang="es-CO" sz="2000" dirty="0"/>
              <a:t> SOLICITUD DE PIEZAS COMUNICATIVAS PARA  ESTRATEGIA DE MEDIOS LOCALES, que encuentra en la página web del IDU, enlace: </a:t>
            </a:r>
            <a:r>
              <a:rPr lang="es-CO" sz="2000" u="sng" dirty="0">
                <a:hlinkClick r:id="rId3"/>
              </a:rPr>
              <a:t>https://www.idu.gov.co/page/plantilla-comunicaciones</a:t>
            </a:r>
            <a:r>
              <a:rPr lang="es-CO" sz="2000" dirty="0"/>
              <a:t>.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8C50D2D-FCBA-2B41-92BB-A1869A33F547}"/>
              </a:ext>
            </a:extLst>
          </p:cNvPr>
          <p:cNvSpPr txBox="1"/>
          <p:nvPr/>
        </p:nvSpPr>
        <p:spPr>
          <a:xfrm>
            <a:off x="1604780" y="4097107"/>
            <a:ext cx="8981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Este formato debe ser enviado a la interventoría y al coordinador social, para que hagan un aval de la información allí contenida, y de lo que se solicita, el objetivo principal del formato es dejar clara la intención comunicativa de la pieza solicitada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E05288DF-897D-4D49-A77A-EE1CE2DB3F93}"/>
              </a:ext>
            </a:extLst>
          </p:cNvPr>
          <p:cNvSpPr txBox="1"/>
          <p:nvPr/>
        </p:nvSpPr>
        <p:spPr>
          <a:xfrm>
            <a:off x="1604780" y="3705221"/>
            <a:ext cx="160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Recuerde…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xmlns="" id="{493C32DE-9A8C-8647-9857-FA1F4CB5FE47}"/>
              </a:ext>
            </a:extLst>
          </p:cNvPr>
          <p:cNvSpPr txBox="1"/>
          <p:nvPr/>
        </p:nvSpPr>
        <p:spPr>
          <a:xfrm>
            <a:off x="8318661" y="5679804"/>
            <a:ext cx="226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70C0"/>
                </a:solidFill>
              </a:rPr>
              <a:t>No pueden ser…</a:t>
            </a:r>
          </a:p>
        </p:txBody>
      </p:sp>
    </p:spTree>
    <p:extLst>
      <p:ext uri="{BB962C8B-B14F-4D97-AF65-F5344CB8AC3E}">
        <p14:creationId xmlns:p14="http://schemas.microsoft.com/office/powerpoint/2010/main" val="31917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01485" y="1166235"/>
            <a:ext cx="1052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pueden ser las mismas ya definidas contractualmente: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2DF08AE6-96F0-C641-8DA2-29A863CBC472}"/>
              </a:ext>
            </a:extLst>
          </p:cNvPr>
          <p:cNvSpPr txBox="1"/>
          <p:nvPr/>
        </p:nvSpPr>
        <p:spPr>
          <a:xfrm>
            <a:off x="2932881" y="207687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57B69227-F0C3-1F4F-84E7-5CAD65F040F7}"/>
              </a:ext>
            </a:extLst>
          </p:cNvPr>
          <p:cNvSpPr txBox="1"/>
          <p:nvPr/>
        </p:nvSpPr>
        <p:spPr>
          <a:xfrm>
            <a:off x="3178358" y="2030461"/>
            <a:ext cx="2817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/>
              <a:t>Volantes de información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38568C9D-D53B-9040-B257-F07FF0354997}"/>
              </a:ext>
            </a:extLst>
          </p:cNvPr>
          <p:cNvSpPr txBox="1"/>
          <p:nvPr/>
        </p:nvSpPr>
        <p:spPr>
          <a:xfrm>
            <a:off x="6453708" y="2015878"/>
            <a:ext cx="9444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Afiches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7EE1DA0C-3A48-9343-BF65-EDE17AF66409}"/>
              </a:ext>
            </a:extLst>
          </p:cNvPr>
          <p:cNvSpPr txBox="1"/>
          <p:nvPr/>
        </p:nvSpPr>
        <p:spPr>
          <a:xfrm>
            <a:off x="6277082" y="20235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5AB72D8E-42CE-6248-93F8-5C4CDB5F6299}"/>
              </a:ext>
            </a:extLst>
          </p:cNvPr>
          <p:cNvSpPr txBox="1"/>
          <p:nvPr/>
        </p:nvSpPr>
        <p:spPr>
          <a:xfrm>
            <a:off x="6446359" y="2391019"/>
            <a:ext cx="1167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Plegables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0D7DE57E-0EA9-4844-B840-FA2530A944C4}"/>
              </a:ext>
            </a:extLst>
          </p:cNvPr>
          <p:cNvSpPr txBox="1"/>
          <p:nvPr/>
        </p:nvSpPr>
        <p:spPr>
          <a:xfrm>
            <a:off x="6277082" y="241598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90F35611-51B8-A64B-B9E6-577F18993810}"/>
              </a:ext>
            </a:extLst>
          </p:cNvPr>
          <p:cNvSpPr txBox="1"/>
          <p:nvPr/>
        </p:nvSpPr>
        <p:spPr>
          <a:xfrm>
            <a:off x="3155099" y="2430571"/>
            <a:ext cx="7827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Vallas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7DC23814-3039-C848-8194-EDDF336BFFE1}"/>
              </a:ext>
            </a:extLst>
          </p:cNvPr>
          <p:cNvSpPr txBox="1"/>
          <p:nvPr/>
        </p:nvSpPr>
        <p:spPr>
          <a:xfrm>
            <a:off x="2922219" y="247887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*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2D0D144-BE35-474A-98E3-9D0D1C5AE4BB}"/>
              </a:ext>
            </a:extLst>
          </p:cNvPr>
          <p:cNvSpPr txBox="1"/>
          <p:nvPr/>
        </p:nvSpPr>
        <p:spPr>
          <a:xfrm>
            <a:off x="1924050" y="3535875"/>
            <a:ext cx="8343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400" dirty="0"/>
              <a:t>En caso </a:t>
            </a:r>
            <a:r>
              <a:rPr lang="es-CO" sz="2400" dirty="0">
                <a:solidFill>
                  <a:srgbClr val="00B0F0"/>
                </a:solidFill>
              </a:rPr>
              <a:t>de requerir impresos con información diferentes a la contractual, debe informarlo en el formato.</a:t>
            </a:r>
            <a:r>
              <a:rPr lang="es-CO" sz="2400" dirty="0"/>
              <a:t> Así mismo, el contratista puede hacer una propuesta de lo que requiere (ej: contenidos, tipo de pieza, etc</a:t>
            </a:r>
          </a:p>
        </p:txBody>
      </p:sp>
    </p:spTree>
    <p:extLst>
      <p:ext uri="{BB962C8B-B14F-4D97-AF65-F5344CB8AC3E}">
        <p14:creationId xmlns:p14="http://schemas.microsoft.com/office/powerpoint/2010/main" val="13464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14855" y="869352"/>
            <a:ext cx="2151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</a:t>
            </a:r>
          </a:p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formato</a:t>
            </a:r>
          </a:p>
        </p:txBody>
      </p:sp>
      <p:graphicFrame>
        <p:nvGraphicFramePr>
          <p:cNvPr id="9" name="3 Tabla">
            <a:extLst>
              <a:ext uri="{FF2B5EF4-FFF2-40B4-BE49-F238E27FC236}">
                <a16:creationId xmlns:a16="http://schemas.microsoft.com/office/drawing/2014/main" xmlns="" id="{52678101-4130-7C4F-AC9E-61AB69FC7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122622"/>
              </p:ext>
            </p:extLst>
          </p:nvPr>
        </p:nvGraphicFramePr>
        <p:xfrm>
          <a:off x="3166189" y="252782"/>
          <a:ext cx="8426589" cy="6257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36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29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623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SOLICITUD DE PIEZAS COMUNICATIVAS PARA  ESTRATEGIA DE MEDIOS LOCALES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02890" marR="102890" marT="51445" marB="51445" anchor="b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b"/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Número de Contrato: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 Escriba aquí el número del Contrato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Objeto Contractual: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Copie aquí el objeto contractual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69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Tipo de proyecto: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si el proycto corresponde a estudios y diseños - construcción - mantenimiento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Etapa del proyecto: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el porcentaje de avance del proyecto o la etapa en la que se encuentra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3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Necesidad comunicativa del proyecto: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objetivo de la pieza solicitada, para qué se realiza, qué quiere lograr con la pieza, qué necesidad del proyecto justifica la realización o producción de la pieza. 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383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Tipo de pieza solicitada o propuesta: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Escriba aquí el tipo de pieza que cree que solucionaría la necesidad comunicativa del proyecto, </a:t>
                      </a:r>
                      <a:r>
                        <a:rPr lang="es-ES" sz="1000" u="none" strike="noStrike" dirty="0" err="1">
                          <a:effectLst/>
                        </a:rPr>
                        <a:t>ej</a:t>
                      </a:r>
                      <a:r>
                        <a:rPr lang="es-ES" sz="1000" u="none" strike="noStrike" dirty="0">
                          <a:effectLst/>
                        </a:rPr>
                        <a:t>: video - fotomontaje - </a:t>
                      </a:r>
                      <a:r>
                        <a:rPr lang="es-ES" sz="1000" u="none" strike="noStrike" dirty="0" err="1">
                          <a:effectLst/>
                        </a:rPr>
                        <a:t>infografia</a:t>
                      </a:r>
                      <a:r>
                        <a:rPr lang="es-ES" sz="1000" u="none" strike="noStrike" dirty="0">
                          <a:effectLst/>
                        </a:rPr>
                        <a:t> impresa, infografía animada - material impreso - material pop publicitario - cuña radial - video tipo crónica - documental, etc. </a:t>
                      </a:r>
                      <a:endParaRPr lang="es-E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9383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Canal de difusión propuesto: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canal en el cual considera que es más adecuado y eficiente realizar la difusión de la pieza solicitada. (ej: pantallas de videos de Punto IDU o de consultorios, colegios, Alcaldía Local, etc; periódico local, periodicos escolares, carteleras, PSI, canales de televisión locales o digitales, emisoras de radio.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Contenido propuesto o mensaje que debe contener la pieza: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contenido que propone o cree que debe contener la pieza solicitada. En caso de requerirlo, puede adjuntar un archivo adicional para aclarar o ampliar.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Fecha para la cual es requerida la pieza: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la fecha para la cual requiere la pieza. Recuerde que debe haber una anticipación mínima de 8 días hábiles.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69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Visto bueno del comité social o integral: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si esta solicitud es conocida por el respectivo comité, y si cuenta con su aprobación.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u="none" strike="noStrike" dirty="0">
                          <a:effectLst/>
                        </a:rPr>
                        <a:t>Tipo de material o insumo adjunto: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qué tipo de material adjunta, ej: fotografías, videos con testimonios, propuesta de impresos, word con contenidos, etc.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Nombre del Contratista: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nombre del contratista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Nombre del residente social o contacto del contratista: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nombre del interventor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Teléfono y correo de contacto con el residente social del contratista: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correoelectrónico y ono de contacto del residente social del contratista o de quien haga la solicitud.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605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Nombre del Interventor: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nombre del interventor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u="none" strike="noStrike" dirty="0">
                          <a:effectLst/>
                        </a:rPr>
                        <a:t>Nombre del residente social o contacto del interventor: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nombre del interventor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u="none" strike="noStrike" dirty="0">
                          <a:effectLst/>
                        </a:rPr>
                        <a:t>Correo de contacto con el residente social del interventor: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aquí el correoelectrónico y ono de contacto del residente social del  interventor o de quien haga la solicitud.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u="none" strike="noStrike" dirty="0">
                          <a:effectLst/>
                        </a:rPr>
                        <a:t>Nombre del coordinador social IDU del proyecto: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el nombre del coordinador social IDU, que avaló esta solicitud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314844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u="none" strike="noStrike" dirty="0">
                          <a:effectLst/>
                        </a:rPr>
                        <a:t>Nombre del coordinador técnico IDU del proyecto: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Escriba el nombre del coordinador técnico IDU, que avaló esta solicitud</a:t>
                      </a:r>
                      <a:endParaRPr lang="es-ES" sz="1000" b="0" i="0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32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u="none" strike="noStrike" dirty="0">
                          <a:effectLst/>
                        </a:rPr>
                        <a:t>Observaciones: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Escriba aquí cualquier información adicional que crea que es relevante.</a:t>
                      </a:r>
                      <a:endParaRPr lang="es-E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6173" marR="6173" marT="6173" marB="0" anchor="b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95BD586E-BF22-8245-83AF-0B5C418D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AEA760C6-E7AE-3649-BDBF-F4FF91A0DFB7}"/>
              </a:ext>
            </a:extLst>
          </p:cNvPr>
          <p:cNvSpPr txBox="1"/>
          <p:nvPr/>
        </p:nvSpPr>
        <p:spPr>
          <a:xfrm>
            <a:off x="1025236" y="1083102"/>
            <a:ext cx="6516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Piezas Comunicativas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6A4F05DB-CD7E-CB47-87CF-1959EDE3EE69}"/>
              </a:ext>
            </a:extLst>
          </p:cNvPr>
          <p:cNvSpPr txBox="1"/>
          <p:nvPr/>
        </p:nvSpPr>
        <p:spPr>
          <a:xfrm>
            <a:off x="1628530" y="2202053"/>
            <a:ext cx="1092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Paso 3: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EFD47A99-C6EF-0144-A9B0-20106C8EB9C8}"/>
              </a:ext>
            </a:extLst>
          </p:cNvPr>
          <p:cNvSpPr txBox="1"/>
          <p:nvPr/>
        </p:nvSpPr>
        <p:spPr>
          <a:xfrm>
            <a:off x="1629930" y="2648366"/>
            <a:ext cx="898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La interventoría </a:t>
            </a:r>
            <a:r>
              <a:rPr lang="es-CO" sz="2000" b="1" dirty="0"/>
              <a:t>envía la solicitud a la Oficina Asesora de Comunicaciones</a:t>
            </a:r>
            <a:r>
              <a:rPr lang="es-CO" sz="2000" dirty="0"/>
              <a:t>, a través del correo electrónico: </a:t>
            </a:r>
            <a:r>
              <a:rPr lang="es-CO" sz="2000" u="sng" dirty="0">
                <a:hlinkClick r:id="rId3"/>
              </a:rPr>
              <a:t>volantesidu@gmail.com</a:t>
            </a:r>
            <a:r>
              <a:rPr lang="es-CO" sz="2000" dirty="0"/>
              <a:t> con copia al coordinador social del proyecto (para que pueda llevar la trazabilidad de la gestión, y le puedan llegar las respuestas); en donde adjunta el formato diligenciado.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8C50D2D-FCBA-2B41-92BB-A1869A33F547}"/>
              </a:ext>
            </a:extLst>
          </p:cNvPr>
          <p:cNvSpPr txBox="1"/>
          <p:nvPr/>
        </p:nvSpPr>
        <p:spPr>
          <a:xfrm>
            <a:off x="1628530" y="4480688"/>
            <a:ext cx="75273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O" sz="2000" dirty="0"/>
              <a:t>Esta solicitud </a:t>
            </a:r>
            <a:r>
              <a:rPr lang="es-CO" sz="2000" dirty="0">
                <a:solidFill>
                  <a:srgbClr val="00B0F0"/>
                </a:solidFill>
              </a:rPr>
              <a:t>debe hacerse de manera anticipada </a:t>
            </a:r>
            <a:r>
              <a:rPr lang="es-CO" sz="2000" dirty="0"/>
              <a:t>a la Oficina Asesora de Comunicaciones, por lo </a:t>
            </a:r>
            <a:r>
              <a:rPr lang="es-CO" sz="2000" dirty="0">
                <a:solidFill>
                  <a:srgbClr val="00B0F0"/>
                </a:solidFill>
              </a:rPr>
              <a:t>menos 8 días hábiles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E05288DF-897D-4D49-A77A-EE1CE2DB3F93}"/>
              </a:ext>
            </a:extLst>
          </p:cNvPr>
          <p:cNvSpPr txBox="1"/>
          <p:nvPr/>
        </p:nvSpPr>
        <p:spPr>
          <a:xfrm>
            <a:off x="1628530" y="4141352"/>
            <a:ext cx="160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400" b="1" dirty="0">
                <a:solidFill>
                  <a:srgbClr val="00B0F0"/>
                </a:solidFill>
              </a:rPr>
              <a:t>Recuerde…</a:t>
            </a:r>
          </a:p>
        </p:txBody>
      </p:sp>
    </p:spTree>
    <p:extLst>
      <p:ext uri="{BB962C8B-B14F-4D97-AF65-F5344CB8AC3E}">
        <p14:creationId xmlns:p14="http://schemas.microsoft.com/office/powerpoint/2010/main" val="24436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2391</Words>
  <Application>Microsoft Office PowerPoint</Application>
  <PresentationFormat>Personalizado</PresentationFormat>
  <Paragraphs>189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Federico Alberto Ortega Osorio</cp:lastModifiedBy>
  <cp:revision>22</cp:revision>
  <dcterms:created xsi:type="dcterms:W3CDTF">2019-10-29T21:48:13Z</dcterms:created>
  <dcterms:modified xsi:type="dcterms:W3CDTF">2019-11-05T19:04:11Z</dcterms:modified>
</cp:coreProperties>
</file>