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gsEeK7tFMzqKTmG7EA8mUx2yzU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6" name="Shape 6"/>
        <p:cNvGrpSpPr/>
        <p:nvPr/>
      </p:nvGrpSpPr>
      <p:grpSpPr>
        <a:xfrm>
          <a:off x="0" y="0"/>
          <a:ext cx="0" cy="0"/>
          <a:chOff x="0" y="0"/>
          <a:chExt cx="0" cy="0"/>
        </a:xfrm>
      </p:grpSpPr>
      <p:pic>
        <p:nvPicPr>
          <p:cNvPr id="7" name="Google Shape;7;p13"/>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8" name="Google Shape;8;p13"/>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Título vertical y texto">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11" name="Google Shape;11;p14"/>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
        <p:nvSpPr>
          <p:cNvPr id="12" name="Google Shape;12;p14"/>
          <p:cNvSpPr/>
          <p:nvPr/>
        </p:nvSpPr>
        <p:spPr>
          <a:xfrm>
            <a:off x="340318" y="342895"/>
            <a:ext cx="11511364" cy="753035"/>
          </a:xfrm>
          <a:prstGeom prst="roundRect">
            <a:avLst>
              <a:gd fmla="val 16667" name="adj"/>
            </a:avLst>
          </a:prstGeom>
          <a:solidFill>
            <a:srgbClr val="A9B9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 name="Shape 13"/>
        <p:cNvGrpSpPr/>
        <p:nvPr/>
      </p:nvGrpSpPr>
      <p:grpSpPr>
        <a:xfrm>
          <a:off x="0" y="0"/>
          <a:ext cx="0" cy="0"/>
          <a:chOff x="0" y="0"/>
          <a:chExt cx="0" cy="0"/>
        </a:xfrm>
      </p:grpSpPr>
      <p:sp>
        <p:nvSpPr>
          <p:cNvPr id="14" name="Google Shape;1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6" name="Google Shape;16;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 name="Google Shape;18;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 name="Shape 26"/>
        <p:cNvGrpSpPr/>
        <p:nvPr/>
      </p:nvGrpSpPr>
      <p:grpSpPr>
        <a:xfrm>
          <a:off x="0" y="0"/>
          <a:ext cx="0" cy="0"/>
          <a:chOff x="0" y="0"/>
          <a:chExt cx="0" cy="0"/>
        </a:xfrm>
      </p:grpSpPr>
      <p:sp>
        <p:nvSpPr>
          <p:cNvPr id="27" name="Google Shape;27;p1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9" name="Google Shape;2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1" name="Google Shape;3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 name="Google Shape;3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5" name="Shape 35"/>
        <p:cNvGrpSpPr/>
        <p:nvPr/>
      </p:nvGrpSpPr>
      <p:grpSpPr>
        <a:xfrm>
          <a:off x="0" y="0"/>
          <a:ext cx="0" cy="0"/>
          <a:chOff x="0" y="0"/>
          <a:chExt cx="0" cy="0"/>
        </a:xfrm>
      </p:grpSpPr>
      <p:sp>
        <p:nvSpPr>
          <p:cNvPr id="36" name="Google Shape;36;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0" name="Shape 40"/>
        <p:cNvGrpSpPr/>
        <p:nvPr/>
      </p:nvGrpSpPr>
      <p:grpSpPr>
        <a:xfrm>
          <a:off x="0" y="0"/>
          <a:ext cx="0" cy="0"/>
          <a:chOff x="0" y="0"/>
          <a:chExt cx="0" cy="0"/>
        </a:xfrm>
      </p:grpSpPr>
      <p:sp>
        <p:nvSpPr>
          <p:cNvPr id="41" name="Google Shape;41;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4" name="Shape 44"/>
        <p:cNvGrpSpPr/>
        <p:nvPr/>
      </p:nvGrpSpPr>
      <p:grpSpPr>
        <a:xfrm>
          <a:off x="0" y="0"/>
          <a:ext cx="0" cy="0"/>
          <a:chOff x="0" y="0"/>
          <a:chExt cx="0" cy="0"/>
        </a:xfrm>
      </p:grpSpPr>
      <p:sp>
        <p:nvSpPr>
          <p:cNvPr id="45" name="Google Shape;4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8" name="Google Shape;48;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1" name="Shape 51"/>
        <p:cNvGrpSpPr/>
        <p:nvPr/>
      </p:nvGrpSpPr>
      <p:grpSpPr>
        <a:xfrm>
          <a:off x="0" y="0"/>
          <a:ext cx="0" cy="0"/>
          <a:chOff x="0" y="0"/>
          <a:chExt cx="0" cy="0"/>
        </a:xfrm>
      </p:grpSpPr>
      <p:sp>
        <p:nvSpPr>
          <p:cNvPr id="52" name="Google Shape;5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21"/>
          <p:cNvSpPr/>
          <p:nvPr>
            <p:ph idx="2" type="pic"/>
          </p:nvPr>
        </p:nvSpPr>
        <p:spPr>
          <a:xfrm>
            <a:off x="5183188" y="987425"/>
            <a:ext cx="6172200" cy="4873625"/>
          </a:xfrm>
          <a:prstGeom prst="rect">
            <a:avLst/>
          </a:prstGeom>
          <a:noFill/>
          <a:ln>
            <a:noFill/>
          </a:ln>
        </p:spPr>
      </p:sp>
      <p:sp>
        <p:nvSpPr>
          <p:cNvPr id="54" name="Google Shape;5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b="0" l="0" r="0" t="0"/>
          <a:stretch/>
        </p:blipFill>
        <p:spPr>
          <a:xfrm>
            <a:off x="0" y="3264748"/>
            <a:ext cx="12192000" cy="3602736"/>
          </a:xfrm>
          <a:prstGeom prst="rect">
            <a:avLst/>
          </a:prstGeom>
          <a:noFill/>
          <a:ln>
            <a:noFill/>
          </a:ln>
        </p:spPr>
      </p:pic>
      <p:pic>
        <p:nvPicPr>
          <p:cNvPr id="70" name="Google Shape;70;p1"/>
          <p:cNvPicPr preferRelativeResize="0"/>
          <p:nvPr/>
        </p:nvPicPr>
        <p:blipFill rotWithShape="1">
          <a:blip r:embed="rId4">
            <a:alphaModFix/>
          </a:blip>
          <a:srcRect b="0" l="0" r="0" t="0"/>
          <a:stretch/>
        </p:blipFill>
        <p:spPr>
          <a:xfrm>
            <a:off x="4368584" y="0"/>
            <a:ext cx="7598141" cy="6868720"/>
          </a:xfrm>
          <a:prstGeom prst="rect">
            <a:avLst/>
          </a:prstGeom>
          <a:noFill/>
          <a:ln>
            <a:noFill/>
          </a:ln>
        </p:spPr>
      </p:pic>
      <p:sp>
        <p:nvSpPr>
          <p:cNvPr id="71" name="Google Shape;71;p1"/>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9B918"/>
              </a:solidFill>
              <a:latin typeface="Calibri"/>
              <a:ea typeface="Calibri"/>
              <a:cs typeface="Calibri"/>
              <a:sym typeface="Calibri"/>
            </a:endParaRPr>
          </a:p>
        </p:txBody>
      </p:sp>
      <p:sp>
        <p:nvSpPr>
          <p:cNvPr id="72" name="Google Shape;72;p1"/>
          <p:cNvSpPr/>
          <p:nvPr/>
        </p:nvSpPr>
        <p:spPr>
          <a:xfrm>
            <a:off x="735265" y="2333114"/>
            <a:ext cx="4977557" cy="769441"/>
          </a:xfrm>
          <a:prstGeom prst="rect">
            <a:avLst/>
          </a:prstGeom>
          <a:noFill/>
          <a:ln>
            <a:noFill/>
          </a:ln>
        </p:spPr>
        <p:txBody>
          <a:bodyPr anchorCtr="0" anchor="t" bIns="45700" lIns="91425" spcFirstLastPara="1" rIns="91425" wrap="square" tIns="45700">
            <a:noAutofit/>
          </a:bodyPr>
          <a:lstStyle/>
          <a:p>
            <a:pPr indent="0" lvl="0" marL="139700" marR="0" rtl="0" algn="l">
              <a:lnSpc>
                <a:spcPct val="100000"/>
              </a:lnSpc>
              <a:spcBef>
                <a:spcPts val="0"/>
              </a:spcBef>
              <a:spcAft>
                <a:spcPts val="0"/>
              </a:spcAft>
              <a:buClr>
                <a:srgbClr val="094456"/>
              </a:buClr>
              <a:buSzPts val="2200"/>
              <a:buFont typeface="Calibri"/>
              <a:buNone/>
            </a:pPr>
            <a:r>
              <a:rPr b="0" i="0" lang="es-MX" sz="2200" u="none" cap="none" strike="noStrike">
                <a:solidFill>
                  <a:srgbClr val="094456"/>
                </a:solidFill>
                <a:latin typeface="Calibri"/>
                <a:ea typeface="Calibri"/>
                <a:cs typeface="Calibri"/>
                <a:sym typeface="Calibri"/>
              </a:rPr>
              <a:t>Rendición de cuentas nodo Movilidad</a:t>
            </a:r>
            <a:endParaRPr b="0" i="0" sz="14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rgbClr val="094456"/>
              </a:buClr>
              <a:buSzPts val="2200"/>
              <a:buFont typeface="Calibri"/>
              <a:buNone/>
            </a:pPr>
            <a:r>
              <a:rPr lang="es-MX" sz="2200">
                <a:solidFill>
                  <a:srgbClr val="094456"/>
                </a:solidFill>
                <a:latin typeface="Calibri"/>
                <a:ea typeface="Calibri"/>
                <a:cs typeface="Calibri"/>
                <a:sym typeface="Calibri"/>
              </a:rPr>
              <a:t>31</a:t>
            </a:r>
            <a:r>
              <a:rPr b="0" i="0" lang="es-MX" sz="2200" u="none" cap="none" strike="noStrike">
                <a:solidFill>
                  <a:srgbClr val="094456"/>
                </a:solidFill>
                <a:latin typeface="Calibri"/>
                <a:ea typeface="Calibri"/>
                <a:cs typeface="Calibri"/>
                <a:sym typeface="Calibri"/>
              </a:rPr>
              <a:t> de </a:t>
            </a:r>
            <a:r>
              <a:rPr lang="es-MX" sz="2200">
                <a:solidFill>
                  <a:srgbClr val="094456"/>
                </a:solidFill>
                <a:latin typeface="Calibri"/>
                <a:ea typeface="Calibri"/>
                <a:cs typeface="Calibri"/>
                <a:sym typeface="Calibri"/>
              </a:rPr>
              <a:t>julio</a:t>
            </a:r>
            <a:r>
              <a:rPr b="0" i="0" lang="es-MX" sz="2200" u="none" cap="none" strike="noStrike">
                <a:solidFill>
                  <a:srgbClr val="094456"/>
                </a:solidFill>
                <a:latin typeface="Calibri"/>
                <a:ea typeface="Calibri"/>
                <a:cs typeface="Calibri"/>
                <a:sym typeface="Calibri"/>
              </a:rPr>
              <a:t> de 2024</a:t>
            </a:r>
            <a:endParaRPr b="0" i="0" sz="2200" u="none" cap="none" strike="noStrike">
              <a:solidFill>
                <a:srgbClr val="094456"/>
              </a:solidFill>
              <a:latin typeface="Calibri"/>
              <a:ea typeface="Calibri"/>
              <a:cs typeface="Calibri"/>
              <a:sym typeface="Calibri"/>
            </a:endParaRPr>
          </a:p>
        </p:txBody>
      </p:sp>
      <p:pic>
        <p:nvPicPr>
          <p:cNvPr id="73" name="Google Shape;73;p1"/>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
        <p:nvSpPr>
          <p:cNvPr id="74" name="Google Shape;74;p1"/>
          <p:cNvSpPr txBox="1"/>
          <p:nvPr/>
        </p:nvSpPr>
        <p:spPr>
          <a:xfrm>
            <a:off x="854198" y="611657"/>
            <a:ext cx="5565770" cy="1515857"/>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C9D41E"/>
              </a:buClr>
              <a:buSzPct val="100000"/>
              <a:buFont typeface="Calibri"/>
              <a:buNone/>
            </a:pPr>
            <a:r>
              <a:rPr b="1" i="0" lang="es-MX" sz="4600" u="none" cap="none" strike="noStrike">
                <a:solidFill>
                  <a:srgbClr val="C9D41E"/>
                </a:solidFill>
                <a:latin typeface="Calibri"/>
                <a:ea typeface="Calibri"/>
                <a:cs typeface="Calibri"/>
                <a:sym typeface="Calibri"/>
              </a:rPr>
              <a:t>Rendición de cuentas </a:t>
            </a:r>
            <a:br>
              <a:rPr b="1" i="0" lang="es-MX" sz="4600" u="none" cap="none" strike="noStrike">
                <a:solidFill>
                  <a:srgbClr val="C9D41E"/>
                </a:solidFill>
                <a:latin typeface="Calibri"/>
                <a:ea typeface="Calibri"/>
                <a:cs typeface="Calibri"/>
                <a:sym typeface="Calibri"/>
              </a:rPr>
            </a:br>
            <a:r>
              <a:rPr b="1" i="0" lang="es-MX" sz="4600" u="none" cap="none" strike="noStrike">
                <a:solidFill>
                  <a:srgbClr val="C9D41E"/>
                </a:solidFill>
                <a:latin typeface="Calibri"/>
                <a:ea typeface="Calibri"/>
                <a:cs typeface="Calibri"/>
                <a:sym typeface="Calibri"/>
              </a:rPr>
              <a:t>Localidad San Cristóbal</a:t>
            </a:r>
            <a:r>
              <a:rPr b="1" lang="es-MX" sz="4600">
                <a:solidFill>
                  <a:srgbClr val="C9D41E"/>
                </a:solidFill>
                <a:latin typeface="Calibri"/>
                <a:ea typeface="Calibri"/>
                <a:cs typeface="Calibri"/>
                <a:sym typeface="Calibri"/>
              </a:rPr>
              <a:t> 2023.</a:t>
            </a:r>
            <a:endParaRPr b="1" i="0" sz="4600" u="none" cap="none" strike="noStrike">
              <a:solidFill>
                <a:srgbClr val="C9D41E"/>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b="0" l="0" r="0" t="0"/>
          <a:stretch/>
        </p:blipFill>
        <p:spPr>
          <a:xfrm>
            <a:off x="1805" y="0"/>
            <a:ext cx="12188389" cy="6858000"/>
          </a:xfrm>
          <a:prstGeom prst="rect">
            <a:avLst/>
          </a:prstGeom>
          <a:noFill/>
          <a:ln>
            <a:noFill/>
          </a:ln>
        </p:spPr>
      </p:pic>
      <p:sp>
        <p:nvSpPr>
          <p:cNvPr id="80" name="Google Shape;80;p2"/>
          <p:cNvSpPr/>
          <p:nvPr/>
        </p:nvSpPr>
        <p:spPr>
          <a:xfrm>
            <a:off x="745095" y="1535768"/>
            <a:ext cx="4420200" cy="2975272"/>
          </a:xfrm>
          <a:prstGeom prst="rect">
            <a:avLst/>
          </a:prstGeom>
          <a:solidFill>
            <a:srgbClr val="8F9A2B">
              <a:alpha val="71372"/>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Estructuramos y desarrollamos proyectos de infraestructura vial y movilidad multimodal, de forma sostenible, incluyente, innovadora y eficiente, para contribuir al desarrollo urbano de Bogotá Región y mejorar la calidad de vida de su gente.</a:t>
            </a:r>
            <a:endParaRPr b="0" i="0" sz="1400" u="none" cap="none" strike="noStrike">
              <a:solidFill>
                <a:srgbClr val="000000"/>
              </a:solidFill>
              <a:latin typeface="Arial"/>
              <a:ea typeface="Arial"/>
              <a:cs typeface="Arial"/>
              <a:sym typeface="Arial"/>
            </a:endParaRPr>
          </a:p>
        </p:txBody>
      </p:sp>
      <p:sp>
        <p:nvSpPr>
          <p:cNvPr id="81" name="Google Shape;81;p2"/>
          <p:cNvSpPr txBox="1"/>
          <p:nvPr/>
        </p:nvSpPr>
        <p:spPr>
          <a:xfrm>
            <a:off x="1085841" y="1683079"/>
            <a:ext cx="3738708" cy="584992"/>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l">
              <a:lnSpc>
                <a:spcPct val="90000"/>
              </a:lnSpc>
              <a:spcBef>
                <a:spcPts val="0"/>
              </a:spcBef>
              <a:spcAft>
                <a:spcPts val="0"/>
              </a:spcAft>
              <a:buClr>
                <a:schemeClr val="dk1"/>
              </a:buClr>
              <a:buSzPct val="100000"/>
              <a:buFont typeface="Calibri"/>
              <a:buNone/>
            </a:pPr>
            <a:r>
              <a:rPr b="1" i="0" lang="es-MX" sz="4400" u="none" cap="none" strike="noStrike">
                <a:solidFill>
                  <a:schemeClr val="dk1"/>
                </a:solidFill>
                <a:latin typeface="Calibri"/>
                <a:ea typeface="Calibri"/>
                <a:cs typeface="Calibri"/>
                <a:sym typeface="Calibri"/>
              </a:rPr>
              <a:t>PROPÓSITO CENTRAL (MISIÓN )</a:t>
            </a:r>
            <a:endParaRPr b="0" i="0" sz="1400" u="none" cap="none" strike="noStrike">
              <a:solidFill>
                <a:srgbClr val="000000"/>
              </a:solidFill>
              <a:latin typeface="Arial"/>
              <a:ea typeface="Arial"/>
              <a:cs typeface="Arial"/>
              <a:sym typeface="Arial"/>
            </a:endParaRPr>
          </a:p>
        </p:txBody>
      </p:sp>
      <p:sp>
        <p:nvSpPr>
          <p:cNvPr id="82" name="Google Shape;82;p2"/>
          <p:cNvSpPr txBox="1"/>
          <p:nvPr/>
        </p:nvSpPr>
        <p:spPr>
          <a:xfrm>
            <a:off x="906953" y="1535768"/>
            <a:ext cx="1962150" cy="146460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0"/>
              <a:buFont typeface="Calibri"/>
              <a:buNone/>
            </a:pPr>
            <a:r>
              <a:t/>
            </a:r>
            <a:endParaRPr b="1" i="0" sz="12000" u="none" cap="none" strike="noStrike">
              <a:solidFill>
                <a:schemeClr val="lt1"/>
              </a:solidFill>
              <a:latin typeface="Calibri"/>
              <a:ea typeface="Calibri"/>
              <a:cs typeface="Calibri"/>
              <a:sym typeface="Calibri"/>
            </a:endParaRPr>
          </a:p>
        </p:txBody>
      </p:sp>
      <p:sp>
        <p:nvSpPr>
          <p:cNvPr id="83" name="Google Shape;83;p2"/>
          <p:cNvSpPr txBox="1"/>
          <p:nvPr/>
        </p:nvSpPr>
        <p:spPr>
          <a:xfrm>
            <a:off x="906953" y="3841866"/>
            <a:ext cx="3287302" cy="16921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i="0" lang="es-MX" sz="4400" u="none" cap="none" strike="noStrike">
                <a:solidFill>
                  <a:schemeClr val="lt1"/>
                </a:solidFill>
                <a:latin typeface="Calibri"/>
                <a:ea typeface="Calibri"/>
                <a:cs typeface="Calibri"/>
                <a:sym typeface="Calibri"/>
              </a:rPr>
              <a:t>Visor de proyectos IDU</a:t>
            </a:r>
            <a:endParaRPr b="1" i="0" sz="4400" u="none" cap="none" strike="noStrike">
              <a:solidFill>
                <a:schemeClr val="lt1"/>
              </a:solidFill>
              <a:latin typeface="Calibri"/>
              <a:ea typeface="Calibri"/>
              <a:cs typeface="Calibri"/>
              <a:sym typeface="Calibri"/>
            </a:endParaRPr>
          </a:p>
        </p:txBody>
      </p:sp>
      <p:pic>
        <p:nvPicPr>
          <p:cNvPr id="89" name="Google Shape;89;p3"/>
          <p:cNvPicPr preferRelativeResize="0"/>
          <p:nvPr/>
        </p:nvPicPr>
        <p:blipFill rotWithShape="1">
          <a:blip r:embed="rId3">
            <a:alphaModFix/>
          </a:blip>
          <a:srcRect b="0" l="0" r="0" t="0"/>
          <a:stretch/>
        </p:blipFill>
        <p:spPr>
          <a:xfrm>
            <a:off x="1478425" y="1193675"/>
            <a:ext cx="9743750" cy="5073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i="0" lang="es-MX" sz="4400" u="none" cap="none" strike="noStrike">
                <a:solidFill>
                  <a:schemeClr val="lt1"/>
                </a:solidFill>
                <a:latin typeface="Calibri"/>
                <a:ea typeface="Calibri"/>
                <a:cs typeface="Calibri"/>
                <a:sym typeface="Calibri"/>
              </a:rPr>
              <a:t>Visor de proyectos IDU</a:t>
            </a:r>
            <a:endParaRPr b="1" i="0" sz="4400" u="none" cap="none" strike="noStrike">
              <a:solidFill>
                <a:schemeClr val="lt1"/>
              </a:solidFill>
              <a:latin typeface="Calibri"/>
              <a:ea typeface="Calibri"/>
              <a:cs typeface="Calibri"/>
              <a:sym typeface="Calibri"/>
            </a:endParaRPr>
          </a:p>
        </p:txBody>
      </p:sp>
      <p:pic>
        <p:nvPicPr>
          <p:cNvPr id="95" name="Google Shape;95;p4"/>
          <p:cNvPicPr preferRelativeResize="0"/>
          <p:nvPr/>
        </p:nvPicPr>
        <p:blipFill>
          <a:blip r:embed="rId3">
            <a:alphaModFix/>
          </a:blip>
          <a:stretch>
            <a:fillRect/>
          </a:stretch>
        </p:blipFill>
        <p:spPr>
          <a:xfrm>
            <a:off x="1335500" y="1223200"/>
            <a:ext cx="9748500" cy="4640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nvSpPr>
        <p:spPr>
          <a:xfrm>
            <a:off x="653144" y="487346"/>
            <a:ext cx="10768834" cy="584992"/>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4400"/>
              <a:buFont typeface="Calibri"/>
              <a:buNone/>
            </a:pPr>
            <a:r>
              <a:rPr b="1" i="0" lang="es-MX" sz="4400" u="none" cap="none" strike="noStrike">
                <a:solidFill>
                  <a:schemeClr val="lt1"/>
                </a:solidFill>
                <a:latin typeface="Calibri"/>
                <a:ea typeface="Calibri"/>
                <a:cs typeface="Calibri"/>
                <a:sym typeface="Calibri"/>
              </a:rPr>
              <a:t>CONTRATOS EN CONSTRUCCIÓN</a:t>
            </a:r>
            <a:endParaRPr b="1" i="0" sz="4400" u="none" cap="none" strike="noStrike">
              <a:solidFill>
                <a:schemeClr val="lt1"/>
              </a:solidFill>
              <a:latin typeface="Calibri"/>
              <a:ea typeface="Calibri"/>
              <a:cs typeface="Calibri"/>
              <a:sym typeface="Calibri"/>
            </a:endParaRPr>
          </a:p>
        </p:txBody>
      </p:sp>
      <p:pic>
        <p:nvPicPr>
          <p:cNvPr id="101" name="Google Shape;101;p6"/>
          <p:cNvPicPr preferRelativeResize="0"/>
          <p:nvPr/>
        </p:nvPicPr>
        <p:blipFill>
          <a:blip r:embed="rId3">
            <a:alphaModFix/>
          </a:blip>
          <a:stretch>
            <a:fillRect/>
          </a:stretch>
        </p:blipFill>
        <p:spPr>
          <a:xfrm>
            <a:off x="962525" y="1224750"/>
            <a:ext cx="10459448" cy="4510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OBRA POR TU LUGAR - OPTL</a:t>
            </a:r>
            <a:endParaRPr b="1" i="0" sz="4400" u="none" cap="none" strike="noStrike">
              <a:solidFill>
                <a:srgbClr val="FFFFFF"/>
              </a:solidFill>
              <a:latin typeface="Calibri"/>
              <a:ea typeface="Calibri"/>
              <a:cs typeface="Calibri"/>
              <a:sym typeface="Calibri"/>
            </a:endParaRPr>
          </a:p>
        </p:txBody>
      </p:sp>
      <p:pic>
        <p:nvPicPr>
          <p:cNvPr id="107" name="Google Shape;107;p8"/>
          <p:cNvPicPr preferRelativeResize="0"/>
          <p:nvPr/>
        </p:nvPicPr>
        <p:blipFill rotWithShape="1">
          <a:blip r:embed="rId3">
            <a:alphaModFix/>
          </a:blip>
          <a:srcRect b="0" l="0" r="0" t="0"/>
          <a:stretch/>
        </p:blipFill>
        <p:spPr>
          <a:xfrm>
            <a:off x="428605" y="1533833"/>
            <a:ext cx="4394118" cy="4215854"/>
          </a:xfrm>
          <a:prstGeom prst="rect">
            <a:avLst/>
          </a:prstGeom>
          <a:noFill/>
          <a:ln>
            <a:noFill/>
          </a:ln>
        </p:spPr>
      </p:pic>
      <p:sp>
        <p:nvSpPr>
          <p:cNvPr id="108" name="Google Shape;108;p8"/>
          <p:cNvSpPr txBox="1"/>
          <p:nvPr/>
        </p:nvSpPr>
        <p:spPr>
          <a:xfrm>
            <a:off x="5073445" y="1283110"/>
            <a:ext cx="6689949" cy="5355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 </a:t>
            </a:r>
            <a:r>
              <a:rPr b="0" i="0" lang="es-MX" sz="1800" u="none" cap="none" strike="noStrike">
                <a:solidFill>
                  <a:srgbClr val="000000"/>
                </a:solidFill>
                <a:latin typeface="Calibri"/>
                <a:ea typeface="Calibri"/>
                <a:cs typeface="Calibri"/>
                <a:sym typeface="Calibri"/>
              </a:rPr>
              <a:t>El programa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permite </a:t>
            </a:r>
            <a:r>
              <a:rPr b="1" i="0" lang="es-MX" sz="1800" u="none" cap="none" strike="noStrike">
                <a:solidFill>
                  <a:srgbClr val="000000"/>
                </a:solidFill>
                <a:latin typeface="Calibri"/>
                <a:ea typeface="Calibri"/>
                <a:cs typeface="Calibri"/>
                <a:sym typeface="Calibri"/>
              </a:rPr>
              <a:t>cofinanciar </a:t>
            </a:r>
            <a:r>
              <a:rPr b="0" i="1" lang="es-MX" sz="1800" u="none" cap="none" strike="noStrike">
                <a:solidFill>
                  <a:srgbClr val="000000"/>
                </a:solidFill>
                <a:latin typeface="Calibri"/>
                <a:ea typeface="Calibri"/>
                <a:cs typeface="Calibri"/>
                <a:sym typeface="Calibri"/>
              </a:rPr>
              <a:t>(estado y comunidad) </a:t>
            </a:r>
            <a:r>
              <a:rPr b="0" i="0" lang="es-MX" sz="1800" u="none" cap="none" strike="noStrike">
                <a:solidFill>
                  <a:srgbClr val="000000"/>
                </a:solidFill>
                <a:latin typeface="Calibri"/>
                <a:ea typeface="Calibri"/>
                <a:cs typeface="Calibri"/>
                <a:sym typeface="Calibri"/>
              </a:rPr>
              <a:t>proyectos de </a:t>
            </a:r>
            <a:r>
              <a:rPr b="1" i="0" lang="es-MX" sz="1800" u="none" cap="none" strike="noStrike">
                <a:solidFill>
                  <a:srgbClr val="000000"/>
                </a:solidFill>
                <a:latin typeface="Calibri"/>
                <a:ea typeface="Calibri"/>
                <a:cs typeface="Calibri"/>
                <a:sym typeface="Calibri"/>
              </a:rPr>
              <a:t>obra pública </a:t>
            </a:r>
            <a:r>
              <a:rPr b="0" i="1" lang="es-MX" sz="1800" u="none" cap="none" strike="noStrike">
                <a:solidFill>
                  <a:srgbClr val="000000"/>
                </a:solidFill>
                <a:latin typeface="Calibri"/>
                <a:ea typeface="Calibri"/>
                <a:cs typeface="Calibri"/>
                <a:sym typeface="Calibri"/>
              </a:rPr>
              <a:t>(andenes, vías, otros).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Está liderado por el </a:t>
            </a:r>
            <a:r>
              <a:rPr b="0" i="1" lang="es-MX" sz="1800" u="none" cap="none" strike="noStrike">
                <a:solidFill>
                  <a:srgbClr val="000000"/>
                </a:solidFill>
                <a:latin typeface="Calibri"/>
                <a:ea typeface="Calibri"/>
                <a:cs typeface="Calibri"/>
                <a:sym typeface="Calibri"/>
              </a:rPr>
              <a:t>Instituto de Desarrollo Urbano - IDU</a:t>
            </a:r>
            <a:r>
              <a:rPr b="0" i="0" lang="es-MX" sz="1800" u="none" cap="none" strike="noStrike">
                <a:solidFill>
                  <a:srgbClr val="000000"/>
                </a:solidFill>
                <a:latin typeface="Calibri"/>
                <a:ea typeface="Calibri"/>
                <a:cs typeface="Calibri"/>
                <a:sym typeface="Calibri"/>
              </a:rPr>
              <a:t> y permite la </a:t>
            </a:r>
            <a:r>
              <a:rPr b="1" i="0" lang="es-MX" sz="1800" u="none" cap="none" strike="noStrike">
                <a:solidFill>
                  <a:srgbClr val="000000"/>
                </a:solidFill>
                <a:latin typeface="Calibri"/>
                <a:ea typeface="Calibri"/>
                <a:cs typeface="Calibri"/>
                <a:sym typeface="Calibri"/>
              </a:rPr>
              <a:t>intervención y mejoramiento del espacio</a:t>
            </a:r>
            <a:r>
              <a:rPr b="0" i="0" lang="es-MX" sz="1800" u="none" cap="none" strike="noStrike">
                <a:solidFill>
                  <a:srgbClr val="000000"/>
                </a:solidFill>
                <a:latin typeface="Calibri"/>
                <a:ea typeface="Calibri"/>
                <a:cs typeface="Calibri"/>
                <a:sym typeface="Calibri"/>
              </a:rPr>
              <a:t> </a:t>
            </a:r>
            <a:r>
              <a:rPr b="1" i="0" lang="es-MX" sz="1800" u="none" cap="none" strike="noStrike">
                <a:solidFill>
                  <a:srgbClr val="000000"/>
                </a:solidFill>
                <a:latin typeface="Calibri"/>
                <a:ea typeface="Calibri"/>
                <a:cs typeface="Calibri"/>
                <a:sym typeface="Calibri"/>
              </a:rPr>
              <a:t>público e infraestructura vial</a:t>
            </a:r>
            <a:r>
              <a:rPr b="0" i="0" lang="es-MX" sz="1800" u="none" cap="none" strike="noStrike">
                <a:solidFill>
                  <a:srgbClr val="000000"/>
                </a:solidFill>
                <a:latin typeface="Calibri"/>
                <a:ea typeface="Calibri"/>
                <a:cs typeface="Calibri"/>
                <a:sym typeface="Calibri"/>
              </a:rPr>
              <a:t>.</a:t>
            </a:r>
            <a:r>
              <a:rPr b="1" i="0" lang="es-MX"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Los proyectos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se desarrollan a partir de </a:t>
            </a:r>
            <a:r>
              <a:rPr b="1" i="0" lang="es-MX" sz="1800" u="none" cap="none" strike="noStrike">
                <a:solidFill>
                  <a:srgbClr val="000000"/>
                </a:solidFill>
                <a:latin typeface="Calibri"/>
                <a:ea typeface="Calibri"/>
                <a:cs typeface="Calibri"/>
                <a:sym typeface="Calibri"/>
              </a:rPr>
              <a:t>solicitudes directas de la comunidad, </a:t>
            </a:r>
            <a:r>
              <a:rPr b="0" i="0" lang="es-MX" sz="1800" u="none" cap="none" strike="noStrike">
                <a:solidFill>
                  <a:srgbClr val="000000"/>
                </a:solidFill>
                <a:latin typeface="Calibri"/>
                <a:ea typeface="Calibri"/>
                <a:cs typeface="Calibri"/>
                <a:sym typeface="Calibri"/>
              </a:rPr>
              <a:t>que sean propietarios de predios cercanos a las obras postuladas y por ende, se beneficiarán directamente de la intervención.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La comunidad que postula se obliga a cofinanciar un porcentaje </a:t>
            </a:r>
            <a:r>
              <a:rPr b="1" i="0" lang="es-MX" sz="1800" u="none" cap="none" strike="noStrike">
                <a:solidFill>
                  <a:srgbClr val="000000"/>
                </a:solidFill>
                <a:latin typeface="Calibri"/>
                <a:ea typeface="Calibri"/>
                <a:cs typeface="Calibri"/>
                <a:sym typeface="Calibri"/>
              </a:rPr>
              <a:t>mínimo del 25% hasta el 100% del costo total de la obra </a:t>
            </a:r>
            <a:r>
              <a:rPr b="0" i="1" lang="es-MX" sz="1800" u="none" cap="none" strike="noStrike">
                <a:solidFill>
                  <a:srgbClr val="000000"/>
                </a:solidFill>
                <a:latin typeface="Calibri"/>
                <a:ea typeface="Calibri"/>
                <a:cs typeface="Calibri"/>
                <a:sym typeface="Calibri"/>
              </a:rPr>
              <a:t>(estudios socioeconómicos)</a:t>
            </a:r>
            <a:r>
              <a:rPr b="0" i="0" lang="es-MX" sz="1800" u="none" cap="none" strike="noStrike">
                <a:solidFill>
                  <a:srgbClr val="000000"/>
                </a:solidFill>
                <a:latin typeface="Calibri"/>
                <a:ea typeface="Calibri"/>
                <a:cs typeface="Calibri"/>
                <a:sym typeface="Calibri"/>
              </a:rPr>
              <a:t>, decisión que debe someterse a </a:t>
            </a:r>
            <a:r>
              <a:rPr b="1" i="0" lang="es-MX" sz="1800" u="none" cap="none" strike="noStrike">
                <a:solidFill>
                  <a:srgbClr val="000000"/>
                </a:solidFill>
                <a:latin typeface="Calibri"/>
                <a:ea typeface="Calibri"/>
                <a:cs typeface="Calibri"/>
                <a:sym typeface="Calibri"/>
              </a:rPr>
              <a:t>votación</a:t>
            </a:r>
            <a:r>
              <a:rPr b="0" i="0" lang="es-MX" sz="1800" u="none" cap="none" strike="noStrike">
                <a:solidFill>
                  <a:srgbClr val="000000"/>
                </a:solidFill>
                <a:latin typeface="Calibri"/>
                <a:ea typeface="Calibri"/>
                <a:cs typeface="Calibri"/>
                <a:sym typeface="Calibri"/>
              </a:rPr>
              <a:t> </a:t>
            </a:r>
            <a:r>
              <a:rPr b="0" i="1" lang="es-MX" sz="1800" u="none" cap="none" strike="noStrike">
                <a:solidFill>
                  <a:srgbClr val="000000"/>
                </a:solidFill>
                <a:latin typeface="Calibri"/>
                <a:ea typeface="Calibri"/>
                <a:cs typeface="Calibri"/>
                <a:sym typeface="Calibri"/>
              </a:rPr>
              <a:t>(predios zona de influencia) </a:t>
            </a:r>
            <a:r>
              <a:rPr b="0" i="0" lang="es-MX" sz="1800" u="none" cap="none" strike="noStrike">
                <a:solidFill>
                  <a:srgbClr val="000000"/>
                </a:solidFill>
                <a:latin typeface="Calibri"/>
                <a:ea typeface="Calibri"/>
                <a:cs typeface="Calibri"/>
                <a:sym typeface="Calibri"/>
              </a:rPr>
              <a:t>y que requiere para aprobación </a:t>
            </a:r>
            <a:r>
              <a:rPr b="1" i="0" lang="es-MX" sz="1800" u="none" cap="none" strike="noStrike">
                <a:solidFill>
                  <a:srgbClr val="000000"/>
                </a:solidFill>
                <a:latin typeface="Calibri"/>
                <a:ea typeface="Calibri"/>
                <a:cs typeface="Calibri"/>
                <a:sym typeface="Calibri"/>
              </a:rPr>
              <a:t>mínimo del 55% de votos favorables</a:t>
            </a:r>
            <a:r>
              <a:rPr b="0" i="0" lang="es-MX" sz="1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1" i="0" sz="1800" u="none" cap="none" strike="noStrike">
              <a:solidFill>
                <a:srgbClr val="A9B91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MARCO NORMATIVO - OPTL</a:t>
            </a:r>
            <a:endParaRPr b="1" i="0" sz="4400" u="none" cap="none" strike="noStrike">
              <a:solidFill>
                <a:srgbClr val="FFFFFF"/>
              </a:solidFill>
              <a:latin typeface="Calibri"/>
              <a:ea typeface="Calibri"/>
              <a:cs typeface="Calibri"/>
              <a:sym typeface="Calibri"/>
            </a:endParaRPr>
          </a:p>
        </p:txBody>
      </p:sp>
      <p:sp>
        <p:nvSpPr>
          <p:cNvPr id="114" name="Google Shape;114;p9"/>
          <p:cNvSpPr txBox="1"/>
          <p:nvPr/>
        </p:nvSpPr>
        <p:spPr>
          <a:xfrm>
            <a:off x="679329" y="2258076"/>
            <a:ext cx="10971898"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LEY 388 DE 1997: Por la cual se modifica la Ley 9 de 1989, y la Ley 3 de 1991 y se dictan otras disposiciones.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1" i="1"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ARTICULO 126. </a:t>
            </a:r>
            <a:r>
              <a:rPr b="0" i="1" lang="es-MX" sz="1800" u="none" cap="none" strike="noStrike">
                <a:solidFill>
                  <a:srgbClr val="000000"/>
                </a:solidFill>
                <a:latin typeface="Calibri"/>
                <a:ea typeface="Calibri"/>
                <a:cs typeface="Calibri"/>
                <a:sym typeface="Calibri"/>
              </a:rPr>
              <a:t>Cuando una obra urbanística cuente con la aprobación de la entidad territorial o de desarrollo urbano correspondiente y </a:t>
            </a:r>
            <a:r>
              <a:rPr b="1" i="1" lang="es-MX" sz="1800" u="none" cap="none" strike="noStrike">
                <a:solidFill>
                  <a:srgbClr val="000000"/>
                </a:solidFill>
                <a:latin typeface="Calibri"/>
                <a:ea typeface="Calibri"/>
                <a:cs typeface="Calibri"/>
                <a:sym typeface="Calibri"/>
              </a:rPr>
              <a:t>sea solicitada por el 55% </a:t>
            </a:r>
            <a:r>
              <a:rPr b="0" i="1" lang="es-MX" sz="1800" u="none" cap="none" strike="noStrike">
                <a:solidFill>
                  <a:srgbClr val="000000"/>
                </a:solidFill>
                <a:latin typeface="Calibri"/>
                <a:ea typeface="Calibri"/>
                <a:cs typeface="Calibri"/>
                <a:sym typeface="Calibri"/>
              </a:rPr>
              <a:t>de los propietarios de predios o de unidades habitacionales beneficiados por la obra, o sea requerida por la Junta de Acción Comunal, la corporación de barrios o la entidad comunitaria que represente los intereses ciudadanos de quienes puedan beneficiarse, bajo el entendido y con el compromiso de que la comunidad participe en la financiación de la obra en un </a:t>
            </a:r>
            <a:r>
              <a:rPr b="1" i="1" lang="es-MX" sz="1800" u="none" cap="none" strike="noStrike">
                <a:solidFill>
                  <a:srgbClr val="000000"/>
                </a:solidFill>
                <a:latin typeface="Calibri"/>
                <a:ea typeface="Calibri"/>
                <a:cs typeface="Calibri"/>
                <a:sym typeface="Calibri"/>
              </a:rPr>
              <a:t>25% por lo menos</a:t>
            </a:r>
            <a:r>
              <a:rPr b="0" i="1" lang="es-MX" sz="1800" u="none" cap="none" strike="noStrike">
                <a:solidFill>
                  <a:srgbClr val="000000"/>
                </a:solidFill>
                <a:latin typeface="Calibri"/>
                <a:ea typeface="Calibri"/>
                <a:cs typeface="Calibri"/>
                <a:sym typeface="Calibri"/>
              </a:rPr>
              <a:t>, la entidad de desarrollo urbano podrá adelantar la obra según el esquema de valorización local que diseñe para tal efecto para financiar la obra. La comunidad podrá organizarse en Veeduría para supervisar la ejecución de la obra que ha promovido.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nvSpPr>
        <p:spPr>
          <a:xfrm>
            <a:off x="472850" y="428352"/>
            <a:ext cx="7977976" cy="584992"/>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FFFFFF"/>
              </a:buClr>
              <a:buSzPts val="3700"/>
              <a:buFont typeface="Calibri"/>
              <a:buNone/>
            </a:pPr>
            <a:r>
              <a:rPr b="1" i="0" lang="es-MX" sz="3700" u="none" cap="none" strike="noStrike">
                <a:solidFill>
                  <a:srgbClr val="FFFFFF"/>
                </a:solidFill>
                <a:latin typeface="Calibri"/>
                <a:ea typeface="Calibri"/>
                <a:cs typeface="Calibri"/>
                <a:sym typeface="Calibri"/>
              </a:rPr>
              <a:t>¿Qué tipo de obras se pueden postular?</a:t>
            </a:r>
            <a:endParaRPr b="1" i="0" sz="3700" u="none" cap="none" strike="noStrike">
              <a:solidFill>
                <a:srgbClr val="FFFFFF"/>
              </a:solidFill>
              <a:latin typeface="Calibri"/>
              <a:ea typeface="Calibri"/>
              <a:cs typeface="Calibri"/>
              <a:sym typeface="Calibri"/>
            </a:endParaRPr>
          </a:p>
        </p:txBody>
      </p:sp>
      <p:pic>
        <p:nvPicPr>
          <p:cNvPr id="120" name="Google Shape;120;p10"/>
          <p:cNvPicPr preferRelativeResize="0"/>
          <p:nvPr/>
        </p:nvPicPr>
        <p:blipFill rotWithShape="1">
          <a:blip r:embed="rId3">
            <a:alphaModFix/>
          </a:blip>
          <a:srcRect b="0" l="0" r="0" t="0"/>
          <a:stretch/>
        </p:blipFill>
        <p:spPr>
          <a:xfrm>
            <a:off x="360305" y="1898762"/>
            <a:ext cx="11471389" cy="35780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1"/>
          <p:cNvPicPr preferRelativeResize="0"/>
          <p:nvPr/>
        </p:nvPicPr>
        <p:blipFill rotWithShape="1">
          <a:blip r:embed="rId3">
            <a:alphaModFix/>
          </a:blip>
          <a:srcRect b="0" l="0" r="0" t="0"/>
          <a:stretch/>
        </p:blipFill>
        <p:spPr>
          <a:xfrm>
            <a:off x="0" y="3450336"/>
            <a:ext cx="12192000" cy="3407664"/>
          </a:xfrm>
          <a:prstGeom prst="rect">
            <a:avLst/>
          </a:prstGeom>
          <a:noFill/>
          <a:ln>
            <a:noFill/>
          </a:ln>
        </p:spPr>
      </p:pic>
      <p:pic>
        <p:nvPicPr>
          <p:cNvPr id="126" name="Google Shape;126;p11"/>
          <p:cNvPicPr preferRelativeResize="0"/>
          <p:nvPr/>
        </p:nvPicPr>
        <p:blipFill rotWithShape="1">
          <a:blip r:embed="rId4">
            <a:alphaModFix/>
          </a:blip>
          <a:srcRect b="0" l="0" r="0" t="0"/>
          <a:stretch/>
        </p:blipFill>
        <p:spPr>
          <a:xfrm>
            <a:off x="5455261" y="21336"/>
            <a:ext cx="6736739" cy="6858000"/>
          </a:xfrm>
          <a:prstGeom prst="rect">
            <a:avLst/>
          </a:prstGeom>
          <a:noFill/>
          <a:ln>
            <a:noFill/>
          </a:ln>
        </p:spPr>
      </p:pic>
      <p:sp>
        <p:nvSpPr>
          <p:cNvPr id="127" name="Google Shape;127;p11"/>
          <p:cNvSpPr txBox="1"/>
          <p:nvPr/>
        </p:nvSpPr>
        <p:spPr>
          <a:xfrm>
            <a:off x="976119" y="1954799"/>
            <a:ext cx="3738122" cy="8798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F9A2B"/>
              </a:buClr>
              <a:buSzPts val="6200"/>
              <a:buFont typeface="Calibri"/>
              <a:buNone/>
            </a:pPr>
            <a:r>
              <a:rPr b="1" i="0" lang="es-MX" sz="6200" u="none" cap="none" strike="noStrike">
                <a:solidFill>
                  <a:srgbClr val="8F9A2B"/>
                </a:solidFill>
                <a:latin typeface="Calibri"/>
                <a:ea typeface="Calibri"/>
                <a:cs typeface="Calibri"/>
                <a:sym typeface="Calibri"/>
              </a:rPr>
              <a:t>Gracias</a:t>
            </a:r>
            <a:endParaRPr b="1" i="0" sz="6200" u="none" cap="none" strike="noStrike">
              <a:solidFill>
                <a:srgbClr val="8F9A2B"/>
              </a:solidFill>
              <a:latin typeface="Calibri"/>
              <a:ea typeface="Calibri"/>
              <a:cs typeface="Calibri"/>
              <a:sym typeface="Calibri"/>
            </a:endParaRPr>
          </a:p>
        </p:txBody>
      </p:sp>
      <p:sp>
        <p:nvSpPr>
          <p:cNvPr id="128" name="Google Shape;128;p11"/>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9B918"/>
              </a:solidFill>
              <a:latin typeface="Calibri"/>
              <a:ea typeface="Calibri"/>
              <a:cs typeface="Calibri"/>
              <a:sym typeface="Calibri"/>
            </a:endParaRPr>
          </a:p>
        </p:txBody>
      </p:sp>
      <p:pic>
        <p:nvPicPr>
          <p:cNvPr id="129" name="Google Shape;129;p11"/>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