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letter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304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1353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871"/>
          <a:stretch/>
        </p:blipFill>
        <p:spPr>
          <a:xfrm>
            <a:off x="0" y="14439"/>
            <a:ext cx="6858000" cy="719483"/>
          </a:xfrm>
          <a:prstGeom prst="rect">
            <a:avLst/>
          </a:prstGeom>
        </p:spPr>
      </p:pic>
      <p:sp>
        <p:nvSpPr>
          <p:cNvPr id="8" name="Rectángulo 7"/>
          <p:cNvSpPr/>
          <p:nvPr userDrawn="1"/>
        </p:nvSpPr>
        <p:spPr>
          <a:xfrm>
            <a:off x="-1" y="7354458"/>
            <a:ext cx="6858000" cy="6475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59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Marcador de texto 16"/>
          <p:cNvSpPr txBox="1">
            <a:spLocks/>
          </p:cNvSpPr>
          <p:nvPr userDrawn="1"/>
        </p:nvSpPr>
        <p:spPr>
          <a:xfrm>
            <a:off x="2" y="1538236"/>
            <a:ext cx="6858000" cy="719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/>
          </a:p>
        </p:txBody>
      </p:sp>
      <p:sp>
        <p:nvSpPr>
          <p:cNvPr id="10" name="Marcador de texto 16"/>
          <p:cNvSpPr txBox="1">
            <a:spLocks/>
          </p:cNvSpPr>
          <p:nvPr userDrawn="1"/>
        </p:nvSpPr>
        <p:spPr>
          <a:xfrm>
            <a:off x="2" y="753595"/>
            <a:ext cx="6858000" cy="1008506"/>
          </a:xfrm>
          <a:prstGeom prst="rect">
            <a:avLst/>
          </a:prstGeom>
          <a:solidFill>
            <a:srgbClr val="ED3237"/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>
              <a:solidFill>
                <a:srgbClr val="C00000"/>
              </a:solidFill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CA738604-7F13-4E4B-B34E-DC1E53659B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263"/>
          <a:stretch/>
        </p:blipFill>
        <p:spPr>
          <a:xfrm>
            <a:off x="4561923" y="6770643"/>
            <a:ext cx="2233574" cy="123134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34"/>
          <a:stretch/>
        </p:blipFill>
        <p:spPr>
          <a:xfrm>
            <a:off x="-1" y="7899138"/>
            <a:ext cx="6858000" cy="124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22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ángulo 27"/>
          <p:cNvSpPr/>
          <p:nvPr/>
        </p:nvSpPr>
        <p:spPr>
          <a:xfrm>
            <a:off x="5016069" y="4834628"/>
            <a:ext cx="1214466" cy="1398875"/>
          </a:xfrm>
          <a:prstGeom prst="rect">
            <a:avLst/>
          </a:prstGeom>
          <a:noFill/>
          <a:ln w="12700">
            <a:solidFill>
              <a:srgbClr val="BE37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929765" y="4834628"/>
            <a:ext cx="3980474" cy="139887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BE3733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Elipse 4"/>
          <p:cNvSpPr/>
          <p:nvPr/>
        </p:nvSpPr>
        <p:spPr>
          <a:xfrm>
            <a:off x="1061943" y="5347708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Elipse 5"/>
          <p:cNvSpPr/>
          <p:nvPr/>
        </p:nvSpPr>
        <p:spPr>
          <a:xfrm>
            <a:off x="1061943" y="4915908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Marcador de texto 16"/>
          <p:cNvSpPr txBox="1">
            <a:spLocks/>
          </p:cNvSpPr>
          <p:nvPr/>
        </p:nvSpPr>
        <p:spPr>
          <a:xfrm>
            <a:off x="640394" y="1885333"/>
            <a:ext cx="5855822" cy="490537"/>
          </a:xfrm>
          <a:prstGeom prst="rect">
            <a:avLst/>
          </a:prstGeom>
          <a:noFill/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s-ES" sz="1400" b="1" smtClean="0">
                <a:latin typeface="Arial" panose="020B0604020202020204" pitchFamily="34" charset="0"/>
                <a:cs typeface="Arial" panose="020B0604020202020204" pitchFamily="34" charset="0"/>
              </a:rPr>
              <a:t>Participa en la socialización previa a la finalización de obra</a:t>
            </a:r>
            <a:endParaRPr lang="es-MX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5ADEABDA-4B0A-D547-B959-9249D1E161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883" y="5006249"/>
            <a:ext cx="191781" cy="198918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657" y="5424882"/>
            <a:ext cx="218830" cy="218830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688476" y="7397252"/>
            <a:ext cx="3048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Personas beneficiadas: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más de 1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millón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Localidad</a:t>
            </a:r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Kennedy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Barrios: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María Paz - Llano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Grande – Saucedal - Pinar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del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Río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- Chucua de la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Vaca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Patio Bonito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Tayrona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Dindalito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s-CO" sz="7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Tintalito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O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upo 13"/>
          <p:cNvGrpSpPr/>
          <p:nvPr/>
        </p:nvGrpSpPr>
        <p:grpSpPr>
          <a:xfrm>
            <a:off x="467702" y="7653932"/>
            <a:ext cx="203697" cy="203697"/>
            <a:chOff x="1103806" y="7214694"/>
            <a:chExt cx="203697" cy="203697"/>
          </a:xfrm>
        </p:grpSpPr>
        <p:sp>
          <p:nvSpPr>
            <p:cNvPr id="15" name="Elipse 14"/>
            <p:cNvSpPr/>
            <p:nvPr/>
          </p:nvSpPr>
          <p:spPr>
            <a:xfrm>
              <a:off x="1103806" y="7214694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6" name="Imagen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476" y="7259531"/>
              <a:ext cx="168019" cy="122339"/>
            </a:xfrm>
            <a:prstGeom prst="rect">
              <a:avLst/>
            </a:prstGeom>
          </p:spPr>
        </p:pic>
      </p:grpSp>
      <p:grpSp>
        <p:nvGrpSpPr>
          <p:cNvPr id="17" name="Grupo 16"/>
          <p:cNvGrpSpPr/>
          <p:nvPr/>
        </p:nvGrpSpPr>
        <p:grpSpPr>
          <a:xfrm>
            <a:off x="467702" y="7431047"/>
            <a:ext cx="203697" cy="203697"/>
            <a:chOff x="1103806" y="6991809"/>
            <a:chExt cx="203697" cy="203697"/>
          </a:xfrm>
        </p:grpSpPr>
        <p:sp>
          <p:nvSpPr>
            <p:cNvPr id="18" name="Elipse 17"/>
            <p:cNvSpPr/>
            <p:nvPr/>
          </p:nvSpPr>
          <p:spPr>
            <a:xfrm>
              <a:off x="1103806" y="6991809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6781" y="7022879"/>
              <a:ext cx="139716" cy="139716"/>
            </a:xfrm>
            <a:prstGeom prst="rect">
              <a:avLst/>
            </a:prstGeom>
          </p:spPr>
        </p:pic>
      </p:grpSp>
      <p:sp>
        <p:nvSpPr>
          <p:cNvPr id="21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1210293" y="4915908"/>
            <a:ext cx="3699946" cy="1317595"/>
          </a:xfrm>
          <a:prstGeom prst="rect">
            <a:avLst/>
          </a:prstGeom>
        </p:spPr>
        <p:txBody>
          <a:bodyPr/>
          <a:lstStyle>
            <a:lvl1pPr marL="0" indent="0" algn="just" defTabSz="504063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82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Fecha: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26 de septiembre de 2025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Hora: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9:00 a.m.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CO" sz="1200" b="1" dirty="0">
                <a:latin typeface="Arial" panose="020B0604020202020204" pitchFamily="34" charset="0"/>
                <a:cs typeface="Arial" panose="020B0604020202020204" pitchFamily="34" charset="0"/>
              </a:rPr>
              <a:t>Reunión virtual  a través del enlace: </a:t>
            </a:r>
          </a:p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      https://acortar.link/BgSjtx</a:t>
            </a:r>
          </a:p>
        </p:txBody>
      </p:sp>
      <p:sp>
        <p:nvSpPr>
          <p:cNvPr id="22" name="CuadroTexto 21"/>
          <p:cNvSpPr txBox="1"/>
          <p:nvPr/>
        </p:nvSpPr>
        <p:spPr>
          <a:xfrm>
            <a:off x="4631465" y="2216827"/>
            <a:ext cx="217087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Volante #: xxx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Fecha </a:t>
            </a:r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emisión: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15/09/25</a:t>
            </a:r>
            <a:endParaRPr lang="es-ES" sz="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CuadroTexto 25"/>
          <p:cNvSpPr txBox="1"/>
          <p:nvPr/>
        </p:nvSpPr>
        <p:spPr>
          <a:xfrm>
            <a:off x="328745" y="6735387"/>
            <a:ext cx="43027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1" dirty="0">
                <a:latin typeface="Arial" panose="020B0604020202020204" pitchFamily="34" charset="0"/>
                <a:cs typeface="Arial" panose="020B0604020202020204" pitchFamily="34" charset="0"/>
              </a:rPr>
              <a:t>¡La participación de la comunidad fortalece los proyectos</a:t>
            </a:r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pPr algn="ctr"/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Agradecemos tu paciencia durante las actividades.</a:t>
            </a:r>
            <a:endParaRPr lang="es-E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CuadroTexto 28"/>
          <p:cNvSpPr txBox="1"/>
          <p:nvPr/>
        </p:nvSpPr>
        <p:spPr>
          <a:xfrm>
            <a:off x="5016069" y="5860801"/>
            <a:ext cx="121446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700" dirty="0"/>
              <a:t>Escanear con el celular </a:t>
            </a:r>
            <a:r>
              <a:rPr lang="es-ES" sz="700" dirty="0" smtClean="0"/>
              <a:t>este código QR para </a:t>
            </a:r>
            <a:r>
              <a:rPr lang="es-ES" sz="700" dirty="0"/>
              <a:t>acceder a la </a:t>
            </a:r>
            <a:r>
              <a:rPr lang="es-ES" sz="700" dirty="0" smtClean="0"/>
              <a:t>reunión virtual</a:t>
            </a:r>
            <a:endParaRPr lang="es-ES" sz="700" dirty="0">
              <a:solidFill>
                <a:srgbClr val="FF0000"/>
              </a:solidFill>
            </a:endParaRPr>
          </a:p>
        </p:txBody>
      </p:sp>
      <p:pic>
        <p:nvPicPr>
          <p:cNvPr id="30" name="Imagen 29" descr="Código QR&#10;&#10;El contenido generado por IA puede ser incorrecto.">
            <a:extLst>
              <a:ext uri="{FF2B5EF4-FFF2-40B4-BE49-F238E27FC236}">
                <a16:creationId xmlns:a16="http://schemas.microsoft.com/office/drawing/2014/main" id="{D2D36A53-1CEC-B1EA-394A-FEF29A546F3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7075" y="4885863"/>
            <a:ext cx="961912" cy="96191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4" name="Grupo 33"/>
          <p:cNvGrpSpPr/>
          <p:nvPr/>
        </p:nvGrpSpPr>
        <p:grpSpPr>
          <a:xfrm>
            <a:off x="1071167" y="5787359"/>
            <a:ext cx="372769" cy="372769"/>
            <a:chOff x="346807" y="5119679"/>
            <a:chExt cx="372769" cy="372769"/>
          </a:xfrm>
        </p:grpSpPr>
        <p:sp>
          <p:nvSpPr>
            <p:cNvPr id="35" name="Elipse 34"/>
            <p:cNvSpPr/>
            <p:nvPr/>
          </p:nvSpPr>
          <p:spPr>
            <a:xfrm>
              <a:off x="346807" y="5119679"/>
              <a:ext cx="372769" cy="372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36" name="Gráfico 14" descr="Vínculo"/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380104" y="5141402"/>
              <a:ext cx="315934" cy="315934"/>
            </a:xfrm>
            <a:prstGeom prst="rect">
              <a:avLst/>
            </a:prstGeom>
          </p:spPr>
        </p:pic>
      </p:grpSp>
      <p:sp>
        <p:nvSpPr>
          <p:cNvPr id="31" name="Marcador de texto 15">
            <a:extLst>
              <a:ext uri="{FF2B5EF4-FFF2-40B4-BE49-F238E27FC236}">
                <a16:creationId xmlns:a16="http://schemas.microsoft.com/office/drawing/2014/main" id="{0FC0BD04-68C0-487F-4D2E-B0298E664FCD}"/>
              </a:ext>
            </a:extLst>
          </p:cNvPr>
          <p:cNvSpPr txBox="1">
            <a:spLocks/>
          </p:cNvSpPr>
          <p:nvPr/>
        </p:nvSpPr>
        <p:spPr>
          <a:xfrm>
            <a:off x="290613" y="7992667"/>
            <a:ext cx="2711450" cy="933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MX" sz="750" b="1" dirty="0">
                <a:latin typeface="Arial" panose="020B0604020202020204" pitchFamily="34" charset="0"/>
                <a:cs typeface="Arial" panose="020B0604020202020204" pitchFamily="34" charset="0"/>
              </a:rPr>
              <a:t>Más información sobre el </a:t>
            </a:r>
            <a:r>
              <a:rPr lang="es-CO" sz="750" b="1" dirty="0" smtClean="0">
                <a:solidFill>
                  <a:srgbClr val="000000"/>
                </a:solidFill>
                <a:latin typeface="Arial"/>
              </a:rPr>
              <a:t>Convenio IDU 1919 de 2024.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Dirección: Calle 183 No. 70-98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Horario de atención: lunes a viernes de 8:00 a.m. a 4.00 p.m. celular: </a:t>
            </a:r>
            <a:r>
              <a:rPr lang="es-CO" sz="750" dirty="0" smtClean="0">
                <a:solidFill>
                  <a:srgbClr val="3B3838"/>
                </a:solidFill>
                <a:latin typeface="Arial"/>
              </a:rPr>
              <a:t>3133943098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Contratista: Consorcio YDN Boyacá   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Correo electrónico: puntoiduboyaca@gmail.com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Interventoría: ACI Proyectos S.A.S</a:t>
            </a:r>
            <a:br>
              <a:rPr lang="es-CO" sz="750" dirty="0" smtClean="0">
                <a:solidFill>
                  <a:srgbClr val="000000"/>
                </a:solidFill>
                <a:latin typeface="Arial"/>
              </a:rPr>
            </a:br>
            <a:r>
              <a:rPr lang="es-CO" sz="750" dirty="0" smtClean="0">
                <a:solidFill>
                  <a:srgbClr val="000000"/>
                </a:solidFill>
                <a:latin typeface="Arial"/>
                <a:cs typeface="Arial"/>
              </a:rPr>
              <a:t>Promotor: Fideicomiso Lagos de Torca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b="1" dirty="0" smtClean="0">
              <a:solidFill>
                <a:srgbClr val="000000"/>
              </a:solidFill>
              <a:latin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32" name="Marcador de texto 1">
            <a:extLst>
              <a:ext uri="{FF2B5EF4-FFF2-40B4-BE49-F238E27FC236}">
                <a16:creationId xmlns:a16="http://schemas.microsoft.com/office/drawing/2014/main" id="{E1DEBD16-A838-006E-1A69-6B8F73174258}"/>
              </a:ext>
            </a:extLst>
          </p:cNvPr>
          <p:cNvSpPr txBox="1">
            <a:spLocks/>
          </p:cNvSpPr>
          <p:nvPr/>
        </p:nvSpPr>
        <p:spPr>
          <a:xfrm>
            <a:off x="636705" y="962402"/>
            <a:ext cx="58456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2400" b="1" dirty="0">
                <a:solidFill>
                  <a:schemeClr val="bg1"/>
                </a:solidFill>
                <a:latin typeface="Arial" panose="020B0604020202020204" pitchFamily="34" charset="0"/>
              </a:rPr>
              <a:t>Construcción de la avenida </a:t>
            </a:r>
            <a:r>
              <a:rPr lang="es-MX" sz="24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Boyacá</a:t>
            </a:r>
            <a:endParaRPr lang="es-CO" sz="2400" dirty="0">
              <a:solidFill>
                <a:schemeClr val="bg1"/>
              </a:solidFill>
            </a:endParaRP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6010E973-7849-0742-3161-7251B1C133BB}"/>
              </a:ext>
            </a:extLst>
          </p:cNvPr>
          <p:cNvSpPr txBox="1"/>
          <p:nvPr/>
        </p:nvSpPr>
        <p:spPr>
          <a:xfrm>
            <a:off x="1061943" y="1372307"/>
            <a:ext cx="49951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chemeClr val="bg1"/>
                </a:solidFill>
                <a:latin typeface="Arial" panose="020B0604020202020204" pitchFamily="34" charset="0"/>
              </a:rPr>
              <a:t>entre avenida San Antonio (calle 183) y avenida El Polo (calle </a:t>
            </a:r>
            <a:r>
              <a:rPr lang="es-MX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201)</a:t>
            </a:r>
            <a:endParaRPr lang="es-CO" sz="1200" dirty="0">
              <a:solidFill>
                <a:schemeClr val="bg1"/>
              </a:solidFill>
            </a:endParaRPr>
          </a:p>
        </p:txBody>
      </p:sp>
      <p:pic>
        <p:nvPicPr>
          <p:cNvPr id="37" name="Imagen 36">
            <a:extLst>
              <a:ext uri="{FF2B5EF4-FFF2-40B4-BE49-F238E27FC236}">
                <a16:creationId xmlns:a16="http://schemas.microsoft.com/office/drawing/2014/main" id="{D0C9EDD4-567D-89F5-4D56-35C8B599CAE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96901" y="15857"/>
            <a:ext cx="1099315" cy="710518"/>
          </a:xfrm>
          <a:prstGeom prst="rect">
            <a:avLst/>
          </a:prstGeom>
        </p:spPr>
      </p:pic>
      <p:sp>
        <p:nvSpPr>
          <p:cNvPr id="38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356683" y="2606848"/>
            <a:ext cx="6214452" cy="1630362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Promotor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Lagos de Torca, a través del contratista Consorcio YDN BOYACA,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invita a la comunidad a participar en la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socialización de información importante sobre este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proyecto.</a:t>
            </a: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E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En esta reunión se informarán las actividades previas a la finalización de la etapa de obra, se harán recomendaciones de sostenibilidad  y se atenderán las inquietudes de las personas asistentes</a:t>
            </a:r>
            <a:r>
              <a:rPr lang="es-MX" sz="12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MX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Este proyecto se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realiza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en el marco del Convenio Específico de Cooperación para la intervención de suelo destinado a infraestructura vial y espacio público, a cargo de terceros, IDU - Fideicomiso Lagos de Torca.</a:t>
            </a: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CO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73623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</TotalTime>
  <Words>269</Words>
  <Application>Microsoft Office PowerPoint</Application>
  <PresentationFormat>Carta (216 x 279 mm)</PresentationFormat>
  <Paragraphs>28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Maria Catalina Gonzalez Guarin</dc:creator>
  <cp:lastModifiedBy>Ana Maria Catalina Gonzalez Guarin</cp:lastModifiedBy>
  <cp:revision>4</cp:revision>
  <dcterms:created xsi:type="dcterms:W3CDTF">2025-09-15T15:39:37Z</dcterms:created>
  <dcterms:modified xsi:type="dcterms:W3CDTF">2025-09-15T17:33:29Z</dcterms:modified>
</cp:coreProperties>
</file>