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35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71"/>
          <a:stretch/>
        </p:blipFill>
        <p:spPr>
          <a:xfrm>
            <a:off x="0" y="14439"/>
            <a:ext cx="6858000" cy="719483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-1" y="7354458"/>
            <a:ext cx="6858000" cy="647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59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Marcador de texto 16"/>
          <p:cNvSpPr txBox="1">
            <a:spLocks/>
          </p:cNvSpPr>
          <p:nvPr userDrawn="1"/>
        </p:nvSpPr>
        <p:spPr>
          <a:xfrm>
            <a:off x="2" y="1538236"/>
            <a:ext cx="6858000" cy="7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/>
          </a:p>
        </p:txBody>
      </p:sp>
      <p:sp>
        <p:nvSpPr>
          <p:cNvPr id="10" name="Marcador de texto 16"/>
          <p:cNvSpPr txBox="1">
            <a:spLocks/>
          </p:cNvSpPr>
          <p:nvPr userDrawn="1"/>
        </p:nvSpPr>
        <p:spPr>
          <a:xfrm>
            <a:off x="2" y="753595"/>
            <a:ext cx="6858000" cy="1008506"/>
          </a:xfrm>
          <a:prstGeom prst="rect">
            <a:avLst/>
          </a:prstGeom>
          <a:solidFill>
            <a:srgbClr val="ED3237"/>
          </a:solidFill>
        </p:spPr>
        <p:txBody>
          <a:bodyPr/>
          <a:lstStyle>
            <a:lvl1pPr marL="126016" indent="-126016" algn="l" defTabSz="50406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5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78047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0079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11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2110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34142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6173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8205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90236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2268" indent="-126016" algn="l" defTabSz="504063" rtl="0" eaLnBrk="1" latinLnBrk="0" hangingPunct="1">
              <a:lnSpc>
                <a:spcPct val="90000"/>
              </a:lnSpc>
              <a:spcBef>
                <a:spcPts val="276"/>
              </a:spcBef>
              <a:buFont typeface="Arial" panose="020B0604020202020204" pitchFamily="34" charset="0"/>
              <a:buChar char="•"/>
              <a:defRPr sz="9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1200" dirty="0">
              <a:solidFill>
                <a:srgbClr val="C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4"/>
          <a:stretch/>
        </p:blipFill>
        <p:spPr>
          <a:xfrm>
            <a:off x="-1" y="7899138"/>
            <a:ext cx="6858000" cy="12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2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2387" y="2754485"/>
            <a:ext cx="313149" cy="313149"/>
            <a:chOff x="241045" y="3139810"/>
            <a:chExt cx="372769" cy="372769"/>
          </a:xfrm>
        </p:grpSpPr>
        <p:sp>
          <p:nvSpPr>
            <p:cNvPr id="6" name="Elipse 5"/>
            <p:cNvSpPr/>
            <p:nvPr/>
          </p:nvSpPr>
          <p:spPr>
            <a:xfrm>
              <a:off x="241045" y="3139810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ADEABDA-4B0A-D547-B959-9249D1E16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985" y="3230151"/>
              <a:ext cx="191781" cy="198918"/>
            </a:xfrm>
            <a:prstGeom prst="rect">
              <a:avLst/>
            </a:prstGeom>
          </p:spPr>
        </p:pic>
      </p:grpSp>
      <p:sp>
        <p:nvSpPr>
          <p:cNvPr id="13" name="CuadroTexto 12"/>
          <p:cNvSpPr txBox="1"/>
          <p:nvPr/>
        </p:nvSpPr>
        <p:spPr>
          <a:xfrm>
            <a:off x="514964" y="7485984"/>
            <a:ext cx="304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Personas beneficiadas: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más de 1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millón</a:t>
            </a:r>
          </a:p>
          <a:p>
            <a:r>
              <a:rPr lang="es-CO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Localidad</a:t>
            </a:r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Kennedy</a:t>
            </a:r>
          </a:p>
        </p:txBody>
      </p:sp>
      <p:grpSp>
        <p:nvGrpSpPr>
          <p:cNvPr id="14" name="Grupo 13"/>
          <p:cNvGrpSpPr/>
          <p:nvPr/>
        </p:nvGrpSpPr>
        <p:grpSpPr>
          <a:xfrm>
            <a:off x="3184769" y="7538945"/>
            <a:ext cx="203697" cy="203697"/>
            <a:chOff x="1103806" y="7214694"/>
            <a:chExt cx="203697" cy="203697"/>
          </a:xfrm>
        </p:grpSpPr>
        <p:sp>
          <p:nvSpPr>
            <p:cNvPr id="15" name="Elipse 14"/>
            <p:cNvSpPr/>
            <p:nvPr/>
          </p:nvSpPr>
          <p:spPr>
            <a:xfrm>
              <a:off x="1103806" y="7214694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476" y="7259531"/>
              <a:ext cx="168019" cy="122339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311267" y="7538945"/>
            <a:ext cx="203697" cy="203697"/>
            <a:chOff x="1103806" y="6991809"/>
            <a:chExt cx="203697" cy="203697"/>
          </a:xfrm>
        </p:grpSpPr>
        <p:sp>
          <p:nvSpPr>
            <p:cNvPr id="18" name="Elipse 17"/>
            <p:cNvSpPr/>
            <p:nvPr/>
          </p:nvSpPr>
          <p:spPr>
            <a:xfrm>
              <a:off x="1103806" y="6991809"/>
              <a:ext cx="203697" cy="203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781" y="7022879"/>
              <a:ext cx="139716" cy="139716"/>
            </a:xfrm>
            <a:prstGeom prst="rect">
              <a:avLst/>
            </a:prstGeom>
          </p:spPr>
        </p:pic>
      </p:grpSp>
      <p:sp>
        <p:nvSpPr>
          <p:cNvPr id="22" name="CuadroTexto 21"/>
          <p:cNvSpPr txBox="1"/>
          <p:nvPr/>
        </p:nvSpPr>
        <p:spPr>
          <a:xfrm>
            <a:off x="4631465" y="2216827"/>
            <a:ext cx="217087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Volante #: xxx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Fecha </a:t>
            </a:r>
            <a:r>
              <a:rPr lang="es-E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emisión: </a:t>
            </a:r>
            <a:r>
              <a:rPr lang="es-ES" sz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15/09/25</a:t>
            </a:r>
            <a:endParaRPr lang="es-ES" sz="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Marcador de texto 4"/>
          <p:cNvSpPr txBox="1">
            <a:spLocks/>
          </p:cNvSpPr>
          <p:nvPr/>
        </p:nvSpPr>
        <p:spPr>
          <a:xfrm>
            <a:off x="206734" y="1804498"/>
            <a:ext cx="6626225" cy="5157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Inicio de actividades - carrera 51a </a:t>
            </a:r>
            <a:b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Marcador de texto 11"/>
          <p:cNvSpPr txBox="1">
            <a:spLocks/>
          </p:cNvSpPr>
          <p:nvPr/>
        </p:nvSpPr>
        <p:spPr>
          <a:xfrm>
            <a:off x="2314208" y="2584393"/>
            <a:ext cx="4729080" cy="34048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000" dirty="0"/>
          </a:p>
        </p:txBody>
      </p:sp>
      <p:sp>
        <p:nvSpPr>
          <p:cNvPr id="44" name="Marcador de texto 26"/>
          <p:cNvSpPr txBox="1">
            <a:spLocks/>
          </p:cNvSpPr>
          <p:nvPr/>
        </p:nvSpPr>
        <p:spPr>
          <a:xfrm>
            <a:off x="688476" y="2740193"/>
            <a:ext cx="6001736" cy="184308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457200">
              <a:buNone/>
            </a:pPr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partir del 15 de septiembre de 2025 y con horario de trabajo de 24 horas, realizaremos actividades de fresado y bacheo (reparación de pavimentos en área específica) en la carrera 51 a entre calles 127 y 127b.</a:t>
            </a:r>
          </a:p>
          <a:p>
            <a:pPr marL="0" indent="0" algn="just" defTabSz="457200">
              <a:buNone/>
            </a:pP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 se generarán afectaciones al tránsito vehicular. Se recomienda a la comunidad respetar la señalización establecida por el personal técnico.</a:t>
            </a:r>
            <a:endParaRPr 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457200">
              <a:buNone/>
            </a:pP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Estas actividades mitigan temporalmente el riesgo de accidentalidad de tránsito en el sector.</a:t>
            </a:r>
          </a:p>
          <a:p>
            <a:pPr marL="0" indent="0" algn="just" defTabSz="457200">
              <a:buNone/>
            </a:pP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Ofrecemos disculpas por las posibles incomodidades que se puedan presentar, y agradecemos la paciencia de la comunidad durante las intervenciones. 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340468" y="4249283"/>
            <a:ext cx="313149" cy="313149"/>
            <a:chOff x="250269" y="4011261"/>
            <a:chExt cx="372769" cy="372769"/>
          </a:xfrm>
        </p:grpSpPr>
        <p:sp>
          <p:nvSpPr>
            <p:cNvPr id="35" name="Elipse 34"/>
            <p:cNvSpPr/>
            <p:nvPr/>
          </p:nvSpPr>
          <p:spPr>
            <a:xfrm>
              <a:off x="250269" y="4011261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6" name="Google Shape;25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2664" y="4062596"/>
              <a:ext cx="269530" cy="26953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" name="Grupo 6"/>
          <p:cNvGrpSpPr/>
          <p:nvPr/>
        </p:nvGrpSpPr>
        <p:grpSpPr>
          <a:xfrm>
            <a:off x="312388" y="3362604"/>
            <a:ext cx="313149" cy="313149"/>
            <a:chOff x="241045" y="3571610"/>
            <a:chExt cx="372769" cy="372769"/>
          </a:xfrm>
        </p:grpSpPr>
        <p:sp>
          <p:nvSpPr>
            <p:cNvPr id="5" name="Elipse 4"/>
            <p:cNvSpPr/>
            <p:nvPr/>
          </p:nvSpPr>
          <p:spPr>
            <a:xfrm>
              <a:off x="241045" y="3571610"/>
              <a:ext cx="372769" cy="372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47" name="Google Shape;26;p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41139" y="3661734"/>
              <a:ext cx="172580" cy="2411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DB88FB1-A991-7453-5214-3EDC17D00A21}"/>
              </a:ext>
            </a:extLst>
          </p:cNvPr>
          <p:cNvSpPr txBox="1"/>
          <p:nvPr/>
        </p:nvSpPr>
        <p:spPr>
          <a:xfrm>
            <a:off x="4547937" y="6976748"/>
            <a:ext cx="1778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Calle 72 con carrera 96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D00A06D-F01F-EB0E-B805-8CB9BE4F1479}"/>
              </a:ext>
            </a:extLst>
          </p:cNvPr>
          <p:cNvSpPr txBox="1"/>
          <p:nvPr/>
        </p:nvSpPr>
        <p:spPr>
          <a:xfrm>
            <a:off x="3668226" y="6962730"/>
            <a:ext cx="3537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+mj-lt"/>
              </a:rPr>
              <a:t>Carrera 51 a con calle 127</a:t>
            </a:r>
            <a:endParaRPr lang="es-CO" sz="1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0" name="Imagen 49" descr="Una calle de tierra&#10;&#10;El contenido generado por IA puede ser incorrecto.">
            <a:extLst>
              <a:ext uri="{FF2B5EF4-FFF2-40B4-BE49-F238E27FC236}">
                <a16:creationId xmlns:a16="http://schemas.microsoft.com/office/drawing/2014/main" id="{5EA13337-ACEE-80C1-0A2A-59A81F6F13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" t="14915" r="415" b="37638"/>
          <a:stretch/>
        </p:blipFill>
        <p:spPr>
          <a:xfrm>
            <a:off x="0" y="4879728"/>
            <a:ext cx="6857999" cy="2482231"/>
          </a:xfrm>
          <a:prstGeom prst="rect">
            <a:avLst/>
          </a:prstGeom>
        </p:spPr>
      </p:pic>
      <p:sp>
        <p:nvSpPr>
          <p:cNvPr id="51" name="CuadroTexto 50">
            <a:extLst>
              <a:ext uri="{FF2B5EF4-FFF2-40B4-BE49-F238E27FC236}">
                <a16:creationId xmlns:a16="http://schemas.microsoft.com/office/drawing/2014/main" id="{99B1325B-11E3-59DC-D886-E35B4974FB58}"/>
              </a:ext>
            </a:extLst>
          </p:cNvPr>
          <p:cNvSpPr txBox="1"/>
          <p:nvPr/>
        </p:nvSpPr>
        <p:spPr>
          <a:xfrm>
            <a:off x="4937760" y="6999407"/>
            <a:ext cx="1912713" cy="20005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Estado actual - Calle </a:t>
            </a:r>
            <a:r>
              <a:rPr lang="es-ES" sz="700" b="1" dirty="0">
                <a:latin typeface="Arial" panose="020B0604020202020204" pitchFamily="34" charset="0"/>
                <a:cs typeface="Arial" panose="020B0604020202020204" pitchFamily="34" charset="0"/>
              </a:rPr>
              <a:t>127 con carrera </a:t>
            </a:r>
            <a:r>
              <a:rPr lang="es-E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51a</a:t>
            </a:r>
            <a:endParaRPr lang="es-CO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3408137" y="7493641"/>
            <a:ext cx="3282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latin typeface="Arial" panose="020B0604020202020204" pitchFamily="34" charset="0"/>
                <a:cs typeface="Arial" panose="020B0604020202020204" pitchFamily="34" charset="0"/>
              </a:rPr>
              <a:t>Barrios: 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María Paz - Llano Grande – Saucedal - Pinar del Río - Chucua de la Vaca I y II – Patio Bonito I y II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Tayrona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Dindalito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s-CO" sz="700" dirty="0" err="1">
                <a:latin typeface="Arial" panose="020B0604020202020204" pitchFamily="34" charset="0"/>
                <a:cs typeface="Arial" panose="020B0604020202020204" pitchFamily="34" charset="0"/>
              </a:rPr>
              <a:t>Tintalito</a:t>
            </a:r>
            <a:r>
              <a:rPr lang="es-CO" sz="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Marcador de texto 15">
            <a:extLst>
              <a:ext uri="{FF2B5EF4-FFF2-40B4-BE49-F238E27FC236}">
                <a16:creationId xmlns:a16="http://schemas.microsoft.com/office/drawing/2014/main" id="{0FC0BD04-68C0-487F-4D2E-B0298E664FCD}"/>
              </a:ext>
            </a:extLst>
          </p:cNvPr>
          <p:cNvSpPr txBox="1">
            <a:spLocks/>
          </p:cNvSpPr>
          <p:nvPr/>
        </p:nvSpPr>
        <p:spPr>
          <a:xfrm>
            <a:off x="290613" y="7992667"/>
            <a:ext cx="2711450" cy="933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MX" sz="750" b="1" dirty="0">
                <a:latin typeface="Arial" panose="020B0604020202020204" pitchFamily="34" charset="0"/>
                <a:cs typeface="Arial" panose="020B0604020202020204" pitchFamily="34" charset="0"/>
              </a:rPr>
              <a:t>Más información sobre el </a:t>
            </a:r>
            <a:r>
              <a:rPr lang="es-CO" sz="750" b="1" dirty="0" smtClean="0">
                <a:solidFill>
                  <a:srgbClr val="000000"/>
                </a:solidFill>
                <a:latin typeface="Arial"/>
              </a:rPr>
              <a:t>Convenio IDU 1919 de 2024.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Dirección: Calle 183 No. 70-98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Horario de atención: lunes a viernes de 8:00 a.m. a 4.00 p.m. celular: </a:t>
            </a:r>
            <a:r>
              <a:rPr lang="es-CO" sz="750" dirty="0" smtClean="0">
                <a:solidFill>
                  <a:srgbClr val="3B3838"/>
                </a:solidFill>
                <a:latin typeface="Arial"/>
              </a:rPr>
              <a:t>3133943098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Contratista: Consorcio YDN Boyacá   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Correo electrónico: puntoiduboyaca@gmail.com</a:t>
            </a:r>
            <a:endParaRPr lang="es-CO" sz="75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s-CO" sz="750" dirty="0" smtClean="0">
                <a:solidFill>
                  <a:srgbClr val="000000"/>
                </a:solidFill>
                <a:latin typeface="Arial"/>
              </a:rPr>
              <a:t>Interventoría: ACI Proyectos S.A.S</a:t>
            </a:r>
            <a:br>
              <a:rPr lang="es-CO" sz="750" dirty="0" smtClean="0">
                <a:solidFill>
                  <a:srgbClr val="000000"/>
                </a:solidFill>
                <a:latin typeface="Arial"/>
              </a:rPr>
            </a:br>
            <a:r>
              <a:rPr lang="es-CO" sz="750" dirty="0" smtClean="0">
                <a:solidFill>
                  <a:srgbClr val="000000"/>
                </a:solidFill>
                <a:latin typeface="Arial"/>
                <a:cs typeface="Arial"/>
              </a:rPr>
              <a:t>Promotor: Fideicomiso Lagos de Torca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b="1" dirty="0" smtClean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CO" sz="75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E1DEBD16-A838-006E-1A69-6B8F73174258}"/>
              </a:ext>
            </a:extLst>
          </p:cNvPr>
          <p:cNvSpPr txBox="1">
            <a:spLocks/>
          </p:cNvSpPr>
          <p:nvPr/>
        </p:nvSpPr>
        <p:spPr>
          <a:xfrm>
            <a:off x="636705" y="962402"/>
            <a:ext cx="58456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</a:rPr>
              <a:t>Construcción de la avenida </a:t>
            </a:r>
            <a:r>
              <a:rPr lang="es-MX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Boyacá</a:t>
            </a:r>
            <a:endParaRPr lang="es-CO" sz="2400" dirty="0">
              <a:solidFill>
                <a:schemeClr val="bg1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010E973-7849-0742-3161-7251B1C133BB}"/>
              </a:ext>
            </a:extLst>
          </p:cNvPr>
          <p:cNvSpPr txBox="1"/>
          <p:nvPr/>
        </p:nvSpPr>
        <p:spPr>
          <a:xfrm>
            <a:off x="1061943" y="1372307"/>
            <a:ext cx="4995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Arial" panose="020B0604020202020204" pitchFamily="34" charset="0"/>
              </a:rPr>
              <a:t>entre avenida San Antonio (calle 183) y avenida El Polo (calle </a:t>
            </a:r>
            <a:r>
              <a:rPr lang="es-MX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201)</a:t>
            </a:r>
            <a:endParaRPr lang="es-CO" sz="1200" dirty="0">
              <a:solidFill>
                <a:schemeClr val="bg1"/>
              </a:solidFill>
            </a:endParaRP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D0C9EDD4-567D-89F5-4D56-35C8B599CA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6901" y="15857"/>
            <a:ext cx="1099315" cy="710518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id="{F78B6393-7ED1-BE48-934B-D8494C03E008}"/>
              </a:ext>
            </a:extLst>
          </p:cNvPr>
          <p:cNvSpPr txBox="1">
            <a:spLocks/>
          </p:cNvSpPr>
          <p:nvPr/>
        </p:nvSpPr>
        <p:spPr>
          <a:xfrm>
            <a:off x="832337" y="137583"/>
            <a:ext cx="4372709" cy="57822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s-CO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Este proyecto se </a:t>
            </a: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realiza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en el marco del Convenio Específico de Cooperación para la intervención de suelo destinado a infraestructura vial y espacio público, a cargo de terceros, IDU - Fideicomiso Lagos de Torca.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CO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362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269</Words>
  <Application>Microsoft Office PowerPoint</Application>
  <PresentationFormat>Carta (216 x 279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Maria Catalina Gonzalez Guarin</dc:creator>
  <cp:lastModifiedBy>Ana Maria Catalina Gonzalez Guarin</cp:lastModifiedBy>
  <cp:revision>12</cp:revision>
  <dcterms:created xsi:type="dcterms:W3CDTF">2025-09-15T15:39:37Z</dcterms:created>
  <dcterms:modified xsi:type="dcterms:W3CDTF">2025-09-15T19:58:01Z</dcterms:modified>
</cp:coreProperties>
</file>