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</p:sldIdLst>
  <p:sldSz cx="6858000" cy="9144000" type="letter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2" d="100"/>
          <a:sy n="82" d="100"/>
        </p:scale>
        <p:origin x="3042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513536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1871"/>
          <a:stretch/>
        </p:blipFill>
        <p:spPr>
          <a:xfrm>
            <a:off x="0" y="14439"/>
            <a:ext cx="6858000" cy="719483"/>
          </a:xfrm>
          <a:prstGeom prst="rect">
            <a:avLst/>
          </a:prstGeom>
        </p:spPr>
      </p:pic>
      <p:sp>
        <p:nvSpPr>
          <p:cNvPr id="8" name="Rectángulo 7"/>
          <p:cNvSpPr/>
          <p:nvPr userDrawn="1"/>
        </p:nvSpPr>
        <p:spPr>
          <a:xfrm>
            <a:off x="-1" y="7354458"/>
            <a:ext cx="6858000" cy="64752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1059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9" name="Marcador de texto 16"/>
          <p:cNvSpPr txBox="1">
            <a:spLocks/>
          </p:cNvSpPr>
          <p:nvPr userDrawn="1"/>
        </p:nvSpPr>
        <p:spPr>
          <a:xfrm>
            <a:off x="2" y="1538236"/>
            <a:ext cx="6858000" cy="7192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126016" indent="-126016" algn="l" defTabSz="50406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54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78047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132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30079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110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82110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34142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86173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38205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890236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42268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MX" sz="1200" dirty="0"/>
          </a:p>
        </p:txBody>
      </p:sp>
      <p:sp>
        <p:nvSpPr>
          <p:cNvPr id="10" name="Marcador de texto 16"/>
          <p:cNvSpPr txBox="1">
            <a:spLocks/>
          </p:cNvSpPr>
          <p:nvPr userDrawn="1"/>
        </p:nvSpPr>
        <p:spPr>
          <a:xfrm>
            <a:off x="2" y="753595"/>
            <a:ext cx="6858000" cy="1008506"/>
          </a:xfrm>
          <a:prstGeom prst="rect">
            <a:avLst/>
          </a:prstGeom>
          <a:solidFill>
            <a:srgbClr val="ED3237"/>
          </a:solidFill>
        </p:spPr>
        <p:txBody>
          <a:bodyPr/>
          <a:lstStyle>
            <a:lvl1pPr marL="126016" indent="-126016" algn="l" defTabSz="50406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54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78047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132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30079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110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82110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34142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86173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38205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890236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42268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MX" sz="1200" dirty="0">
              <a:solidFill>
                <a:srgbClr val="C00000"/>
              </a:solidFill>
            </a:endParaRPr>
          </a:p>
        </p:txBody>
      </p:sp>
      <p:pic>
        <p:nvPicPr>
          <p:cNvPr id="11" name="Imagen 10">
            <a:extLst>
              <a:ext uri="{FF2B5EF4-FFF2-40B4-BE49-F238E27FC236}">
                <a16:creationId xmlns:a16="http://schemas.microsoft.com/office/drawing/2014/main" id="{CA738604-7F13-4E4B-B34E-DC1E53659B7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263"/>
          <a:stretch/>
        </p:blipFill>
        <p:spPr>
          <a:xfrm>
            <a:off x="4561923" y="6770643"/>
            <a:ext cx="2233574" cy="1231341"/>
          </a:xfrm>
          <a:prstGeom prst="rect">
            <a:avLst/>
          </a:prstGeom>
        </p:spPr>
      </p:pic>
      <p:pic>
        <p:nvPicPr>
          <p:cNvPr id="12" name="Imagen 11"/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934"/>
          <a:stretch/>
        </p:blipFill>
        <p:spPr>
          <a:xfrm>
            <a:off x="-1" y="7899138"/>
            <a:ext cx="6858000" cy="12448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42233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/>
          <p:cNvSpPr/>
          <p:nvPr/>
        </p:nvSpPr>
        <p:spPr>
          <a:xfrm>
            <a:off x="1633145" y="4834628"/>
            <a:ext cx="3980474" cy="1398875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solidFill>
              <a:srgbClr val="BE3733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5" name="Elipse 4"/>
          <p:cNvSpPr/>
          <p:nvPr/>
        </p:nvSpPr>
        <p:spPr>
          <a:xfrm>
            <a:off x="1765323" y="5347708"/>
            <a:ext cx="372769" cy="37276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6" name="Elipse 5"/>
          <p:cNvSpPr/>
          <p:nvPr/>
        </p:nvSpPr>
        <p:spPr>
          <a:xfrm>
            <a:off x="1765323" y="4915908"/>
            <a:ext cx="372769" cy="37276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11" name="Imagen 10">
            <a:extLst>
              <a:ext uri="{FF2B5EF4-FFF2-40B4-BE49-F238E27FC236}">
                <a16:creationId xmlns:a16="http://schemas.microsoft.com/office/drawing/2014/main" id="{5ADEABDA-4B0A-D547-B959-9249D1E161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8263" y="5006249"/>
            <a:ext cx="191781" cy="198918"/>
          </a:xfrm>
          <a:prstGeom prst="rect">
            <a:avLst/>
          </a:prstGeom>
        </p:spPr>
      </p:pic>
      <p:pic>
        <p:nvPicPr>
          <p:cNvPr id="12" name="Imagen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6037" y="5424882"/>
            <a:ext cx="218830" cy="218830"/>
          </a:xfrm>
          <a:prstGeom prst="rect">
            <a:avLst/>
          </a:prstGeom>
        </p:spPr>
      </p:pic>
      <p:sp>
        <p:nvSpPr>
          <p:cNvPr id="13" name="CuadroTexto 12"/>
          <p:cNvSpPr txBox="1"/>
          <p:nvPr/>
        </p:nvSpPr>
        <p:spPr>
          <a:xfrm>
            <a:off x="688476" y="7397252"/>
            <a:ext cx="30486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700" b="1" dirty="0">
                <a:latin typeface="Arial" panose="020B0604020202020204" pitchFamily="34" charset="0"/>
                <a:cs typeface="Arial" panose="020B0604020202020204" pitchFamily="34" charset="0"/>
              </a:rPr>
              <a:t>Personas beneficiadas: </a:t>
            </a:r>
            <a:r>
              <a:rPr lang="es-CO" sz="700" dirty="0">
                <a:latin typeface="Arial" panose="020B0604020202020204" pitchFamily="34" charset="0"/>
                <a:cs typeface="Arial" panose="020B0604020202020204" pitchFamily="34" charset="0"/>
              </a:rPr>
              <a:t>más de 1 </a:t>
            </a:r>
            <a:r>
              <a:rPr lang="es-CO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millón</a:t>
            </a:r>
          </a:p>
          <a:p>
            <a:r>
              <a:rPr lang="es-CO" sz="700" b="1" dirty="0" smtClean="0">
                <a:latin typeface="Arial" panose="020B0604020202020204" pitchFamily="34" charset="0"/>
                <a:cs typeface="Arial" panose="020B0604020202020204" pitchFamily="34" charset="0"/>
              </a:rPr>
              <a:t>Localidad</a:t>
            </a:r>
            <a:r>
              <a:rPr lang="es-CO" sz="700" b="1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s-CO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Kennedy</a:t>
            </a:r>
          </a:p>
          <a:p>
            <a:r>
              <a:rPr lang="es-CO" sz="700" b="1" dirty="0" smtClean="0">
                <a:latin typeface="Arial" panose="020B0604020202020204" pitchFamily="34" charset="0"/>
                <a:cs typeface="Arial" panose="020B0604020202020204" pitchFamily="34" charset="0"/>
              </a:rPr>
              <a:t>Barrios: </a:t>
            </a:r>
            <a:r>
              <a:rPr lang="es-CO" sz="700" dirty="0">
                <a:latin typeface="Arial" panose="020B0604020202020204" pitchFamily="34" charset="0"/>
                <a:cs typeface="Arial" panose="020B0604020202020204" pitchFamily="34" charset="0"/>
              </a:rPr>
              <a:t>María Paz - Llano </a:t>
            </a:r>
            <a:r>
              <a:rPr lang="es-CO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Grande – Saucedal - Pinar </a:t>
            </a:r>
            <a:r>
              <a:rPr lang="es-CO" sz="700" dirty="0">
                <a:latin typeface="Arial" panose="020B0604020202020204" pitchFamily="34" charset="0"/>
                <a:cs typeface="Arial" panose="020B0604020202020204" pitchFamily="34" charset="0"/>
              </a:rPr>
              <a:t>del </a:t>
            </a:r>
            <a:r>
              <a:rPr lang="es-CO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Río </a:t>
            </a:r>
            <a:r>
              <a:rPr lang="es-CO" sz="700" dirty="0">
                <a:latin typeface="Arial" panose="020B0604020202020204" pitchFamily="34" charset="0"/>
                <a:cs typeface="Arial" panose="020B0604020202020204" pitchFamily="34" charset="0"/>
              </a:rPr>
              <a:t>- Chucua de la </a:t>
            </a:r>
            <a:r>
              <a:rPr lang="es-CO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Vaca </a:t>
            </a:r>
            <a:r>
              <a:rPr lang="es-CO" sz="700" dirty="0">
                <a:latin typeface="Arial" panose="020B0604020202020204" pitchFamily="34" charset="0"/>
                <a:cs typeface="Arial" panose="020B0604020202020204" pitchFamily="34" charset="0"/>
              </a:rPr>
              <a:t>I y II </a:t>
            </a:r>
            <a:r>
              <a:rPr lang="es-CO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– Patio Bonito </a:t>
            </a:r>
            <a:r>
              <a:rPr lang="es-CO" sz="700" dirty="0">
                <a:latin typeface="Arial" panose="020B0604020202020204" pitchFamily="34" charset="0"/>
                <a:cs typeface="Arial" panose="020B0604020202020204" pitchFamily="34" charset="0"/>
              </a:rPr>
              <a:t>I y II - </a:t>
            </a:r>
            <a:r>
              <a:rPr lang="es-CO" sz="700" dirty="0" err="1">
                <a:latin typeface="Arial" panose="020B0604020202020204" pitchFamily="34" charset="0"/>
                <a:cs typeface="Arial" panose="020B0604020202020204" pitchFamily="34" charset="0"/>
              </a:rPr>
              <a:t>Tayrona</a:t>
            </a:r>
            <a:r>
              <a:rPr lang="es-CO" sz="700" dirty="0">
                <a:latin typeface="Arial" panose="020B0604020202020204" pitchFamily="34" charset="0"/>
                <a:cs typeface="Arial" panose="020B0604020202020204" pitchFamily="34" charset="0"/>
              </a:rPr>
              <a:t> - </a:t>
            </a:r>
            <a:r>
              <a:rPr lang="es-CO" sz="700" dirty="0" err="1">
                <a:latin typeface="Arial" panose="020B0604020202020204" pitchFamily="34" charset="0"/>
                <a:cs typeface="Arial" panose="020B0604020202020204" pitchFamily="34" charset="0"/>
              </a:rPr>
              <a:t>Dindalito</a:t>
            </a:r>
            <a:r>
              <a:rPr lang="es-CO" sz="7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CO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es-CO" sz="7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Tintalito</a:t>
            </a:r>
            <a:r>
              <a:rPr lang="es-CO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s-CO" sz="7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4" name="Grupo 13"/>
          <p:cNvGrpSpPr/>
          <p:nvPr/>
        </p:nvGrpSpPr>
        <p:grpSpPr>
          <a:xfrm>
            <a:off x="467702" y="7653932"/>
            <a:ext cx="203697" cy="203697"/>
            <a:chOff x="1103806" y="7214694"/>
            <a:chExt cx="203697" cy="203697"/>
          </a:xfrm>
        </p:grpSpPr>
        <p:sp>
          <p:nvSpPr>
            <p:cNvPr id="15" name="Elipse 14"/>
            <p:cNvSpPr/>
            <p:nvPr/>
          </p:nvSpPr>
          <p:spPr>
            <a:xfrm>
              <a:off x="1103806" y="7214694"/>
              <a:ext cx="203697" cy="203697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pic>
          <p:nvPicPr>
            <p:cNvPr id="16" name="Imagen 15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23476" y="7259531"/>
              <a:ext cx="168019" cy="122339"/>
            </a:xfrm>
            <a:prstGeom prst="rect">
              <a:avLst/>
            </a:prstGeom>
          </p:spPr>
        </p:pic>
      </p:grpSp>
      <p:grpSp>
        <p:nvGrpSpPr>
          <p:cNvPr id="17" name="Grupo 16"/>
          <p:cNvGrpSpPr/>
          <p:nvPr/>
        </p:nvGrpSpPr>
        <p:grpSpPr>
          <a:xfrm>
            <a:off x="467702" y="7431047"/>
            <a:ext cx="203697" cy="203697"/>
            <a:chOff x="1103806" y="6991809"/>
            <a:chExt cx="203697" cy="203697"/>
          </a:xfrm>
        </p:grpSpPr>
        <p:sp>
          <p:nvSpPr>
            <p:cNvPr id="18" name="Elipse 17"/>
            <p:cNvSpPr/>
            <p:nvPr/>
          </p:nvSpPr>
          <p:spPr>
            <a:xfrm>
              <a:off x="1103806" y="6991809"/>
              <a:ext cx="203697" cy="203697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pic>
          <p:nvPicPr>
            <p:cNvPr id="19" name="Imagen 18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36781" y="7022879"/>
              <a:ext cx="139716" cy="139716"/>
            </a:xfrm>
            <a:prstGeom prst="rect">
              <a:avLst/>
            </a:prstGeom>
          </p:spPr>
        </p:pic>
      </p:grpSp>
      <p:sp>
        <p:nvSpPr>
          <p:cNvPr id="21" name="Marcador de texto 2">
            <a:extLst>
              <a:ext uri="{FF2B5EF4-FFF2-40B4-BE49-F238E27FC236}">
                <a16:creationId xmlns:a16="http://schemas.microsoft.com/office/drawing/2014/main" id="{F78B6393-7ED1-BE48-934B-D8494C03E008}"/>
              </a:ext>
            </a:extLst>
          </p:cNvPr>
          <p:cNvSpPr txBox="1">
            <a:spLocks/>
          </p:cNvSpPr>
          <p:nvPr/>
        </p:nvSpPr>
        <p:spPr>
          <a:xfrm>
            <a:off x="1913673" y="4915908"/>
            <a:ext cx="3699946" cy="1317595"/>
          </a:xfrm>
          <a:prstGeom prst="rect">
            <a:avLst/>
          </a:prstGeom>
        </p:spPr>
        <p:txBody>
          <a:bodyPr/>
          <a:lstStyle>
            <a:lvl1pPr marL="0" indent="0" algn="just" defTabSz="504063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882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78047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132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30079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110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82110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34142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86173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38205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890236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42268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52032" lvl="1" indent="0">
              <a:buNone/>
            </a:pPr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Fecha: </a:t>
            </a:r>
            <a:r>
              <a:rPr lang="es-ES" sz="1200" dirty="0">
                <a:latin typeface="Arial" panose="020B0604020202020204" pitchFamily="34" charset="0"/>
                <a:cs typeface="Arial" panose="020B0604020202020204" pitchFamily="34" charset="0"/>
              </a:rPr>
              <a:t>26 de septiembre de 2025</a:t>
            </a:r>
          </a:p>
          <a:p>
            <a:pPr marL="252032" lvl="1" indent="0">
              <a:buNone/>
            </a:pPr>
            <a:endParaRPr lang="es-E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52032" lvl="1" indent="0">
              <a:buNone/>
            </a:pPr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Hora: </a:t>
            </a:r>
            <a:r>
              <a:rPr lang="es-ES" sz="1200" dirty="0">
                <a:latin typeface="Arial" panose="020B0604020202020204" pitchFamily="34" charset="0"/>
                <a:cs typeface="Arial" panose="020B0604020202020204" pitchFamily="34" charset="0"/>
              </a:rPr>
              <a:t>9:00 a.m.</a:t>
            </a:r>
          </a:p>
          <a:p>
            <a:pPr marL="252032" lvl="1" indent="0">
              <a:buNone/>
            </a:pPr>
            <a:endParaRPr lang="es-E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52032" lvl="1" indent="0">
              <a:buNone/>
            </a:pPr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Dirección: </a:t>
            </a:r>
            <a:r>
              <a:rPr lang="es-ES" sz="1200" dirty="0">
                <a:latin typeface="Arial" panose="020B0604020202020204" pitchFamily="34" charset="0"/>
                <a:cs typeface="Arial" panose="020B0604020202020204" pitchFamily="34" charset="0"/>
              </a:rPr>
              <a:t>Salón comunal Barrio Pinar el </a:t>
            </a:r>
            <a:r>
              <a:rPr lang="es-E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Río I  Calle 39a sur No. 83a </a:t>
            </a:r>
            <a:r>
              <a:rPr lang="es-ES" sz="1200" dirty="0">
                <a:latin typeface="Arial" panose="020B0604020202020204" pitchFamily="34" charset="0"/>
                <a:cs typeface="Arial" panose="020B0604020202020204" pitchFamily="34" charset="0"/>
              </a:rPr>
              <a:t>- 16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CuadroTexto 21"/>
          <p:cNvSpPr txBox="1"/>
          <p:nvPr/>
        </p:nvSpPr>
        <p:spPr>
          <a:xfrm>
            <a:off x="4631465" y="2216827"/>
            <a:ext cx="217087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ES" sz="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Volante #: xxx </a:t>
            </a:r>
            <a:r>
              <a:rPr lang="es-ES" sz="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Fecha </a:t>
            </a:r>
            <a:r>
              <a:rPr lang="es-ES" sz="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 emisión: </a:t>
            </a:r>
            <a:r>
              <a:rPr lang="es-ES" sz="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15/09/25</a:t>
            </a:r>
            <a:endParaRPr lang="es-ES" sz="6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3" name="Grupo 22"/>
          <p:cNvGrpSpPr/>
          <p:nvPr/>
        </p:nvGrpSpPr>
        <p:grpSpPr>
          <a:xfrm>
            <a:off x="1765323" y="5779508"/>
            <a:ext cx="372769" cy="372769"/>
            <a:chOff x="1542688" y="5779511"/>
            <a:chExt cx="372769" cy="372769"/>
          </a:xfrm>
        </p:grpSpPr>
        <p:sp>
          <p:nvSpPr>
            <p:cNvPr id="24" name="Elipse 23"/>
            <p:cNvSpPr/>
            <p:nvPr/>
          </p:nvSpPr>
          <p:spPr>
            <a:xfrm>
              <a:off x="1542688" y="5779511"/>
              <a:ext cx="372769" cy="372769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pic>
          <p:nvPicPr>
            <p:cNvPr id="25" name="Imagen 2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23402" y="5848093"/>
              <a:ext cx="235604" cy="235604"/>
            </a:xfrm>
            <a:prstGeom prst="rect">
              <a:avLst/>
            </a:prstGeom>
          </p:spPr>
        </p:pic>
      </p:grpSp>
      <p:sp>
        <p:nvSpPr>
          <p:cNvPr id="26" name="CuadroTexto 25"/>
          <p:cNvSpPr txBox="1"/>
          <p:nvPr/>
        </p:nvSpPr>
        <p:spPr>
          <a:xfrm>
            <a:off x="328745" y="6735387"/>
            <a:ext cx="430272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100" b="1" dirty="0">
                <a:latin typeface="Arial" panose="020B0604020202020204" pitchFamily="34" charset="0"/>
                <a:cs typeface="Arial" panose="020B0604020202020204" pitchFamily="34" charset="0"/>
              </a:rPr>
              <a:t>¡La participación de la comunidad fortalece los proyectos</a:t>
            </a:r>
            <a:r>
              <a:rPr lang="es-ES" sz="1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</a:p>
          <a:p>
            <a:pPr algn="ctr"/>
            <a:r>
              <a:rPr lang="es-ES" sz="1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Agradecemos tu paciencia durante las actividades.</a:t>
            </a:r>
            <a:endParaRPr lang="es-ES" sz="11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Marcador de texto 16"/>
          <p:cNvSpPr txBox="1">
            <a:spLocks/>
          </p:cNvSpPr>
          <p:nvPr/>
        </p:nvSpPr>
        <p:spPr>
          <a:xfrm>
            <a:off x="640394" y="1885333"/>
            <a:ext cx="5855822" cy="490537"/>
          </a:xfrm>
          <a:prstGeom prst="rect">
            <a:avLst/>
          </a:prstGeom>
          <a:noFill/>
        </p:spPr>
        <p:txBody>
          <a:bodyPr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s-ES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Participa en los Recorridos Urbanos</a:t>
            </a:r>
            <a:endParaRPr lang="es-MX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Marcador de texto 2">
            <a:extLst>
              <a:ext uri="{FF2B5EF4-FFF2-40B4-BE49-F238E27FC236}">
                <a16:creationId xmlns:a16="http://schemas.microsoft.com/office/drawing/2014/main" id="{F78B6393-7ED1-BE48-934B-D8494C03E008}"/>
              </a:ext>
            </a:extLst>
          </p:cNvPr>
          <p:cNvSpPr txBox="1">
            <a:spLocks/>
          </p:cNvSpPr>
          <p:nvPr/>
        </p:nvSpPr>
        <p:spPr>
          <a:xfrm>
            <a:off x="625151" y="2606848"/>
            <a:ext cx="5672943" cy="1630362"/>
          </a:xfrm>
          <a:prstGeom prst="rect">
            <a:avLst/>
          </a:prstGeom>
        </p:spPr>
        <p:txBody>
          <a:bodyPr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s-E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El </a:t>
            </a:r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Promotor </a:t>
            </a:r>
            <a:r>
              <a:rPr lang="es-CO" sz="1200" dirty="0">
                <a:latin typeface="Arial" panose="020B0604020202020204" pitchFamily="34" charset="0"/>
                <a:cs typeface="Arial" panose="020B0604020202020204" pitchFamily="34" charset="0"/>
              </a:rPr>
              <a:t>Lagos de Torca, a través del contratista Consorcio YDN BOYACA, invita a la comunidad </a:t>
            </a:r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a </a:t>
            </a:r>
            <a:r>
              <a:rPr lang="es-CO" sz="1200" dirty="0">
                <a:latin typeface="Arial" panose="020B0604020202020204" pitchFamily="34" charset="0"/>
                <a:cs typeface="Arial" panose="020B0604020202020204" pitchFamily="34" charset="0"/>
              </a:rPr>
              <a:t>participar en </a:t>
            </a:r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la </a:t>
            </a:r>
            <a:r>
              <a:rPr lang="es-CO" sz="1200" dirty="0">
                <a:latin typeface="Arial" panose="020B0604020202020204" pitchFamily="34" charset="0"/>
                <a:cs typeface="Arial" panose="020B0604020202020204" pitchFamily="34" charset="0"/>
              </a:rPr>
              <a:t>socialización de información importante sobre este </a:t>
            </a:r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proyecto.</a:t>
            </a:r>
          </a:p>
          <a:p>
            <a:pPr algn="just"/>
            <a:endParaRPr lang="es-ES" sz="1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lvl="1" algn="just">
              <a:lnSpc>
                <a:spcPct val="100000"/>
              </a:lnSpc>
              <a:spcBef>
                <a:spcPts val="0"/>
              </a:spcBef>
            </a:pPr>
            <a:r>
              <a:rPr lang="es-CO" sz="1200" dirty="0">
                <a:latin typeface="Arial" panose="020B0604020202020204" pitchFamily="34" charset="0"/>
                <a:cs typeface="Arial" panose="020B0604020202020204" pitchFamily="34" charset="0"/>
              </a:rPr>
              <a:t>En </a:t>
            </a:r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estos recorridos XXXXXXXXXXX </a:t>
            </a:r>
            <a:r>
              <a:rPr lang="es-MX" sz="1200" dirty="0">
                <a:latin typeface="Arial" panose="020B0604020202020204" pitchFamily="34" charset="0"/>
                <a:cs typeface="Arial" panose="020B0604020202020204" pitchFamily="34" charset="0"/>
              </a:rPr>
              <a:t>y se atenderán las inquietudes de la comunidad sobre </a:t>
            </a:r>
            <a:r>
              <a:rPr lang="es-MX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las actividades. </a:t>
            </a:r>
          </a:p>
          <a:p>
            <a:pPr marL="171450" lvl="1" algn="just">
              <a:lnSpc>
                <a:spcPct val="100000"/>
              </a:lnSpc>
              <a:spcBef>
                <a:spcPts val="0"/>
              </a:spcBef>
            </a:pPr>
            <a:endParaRPr lang="es-MX" sz="12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lvl="1" algn="just">
              <a:lnSpc>
                <a:spcPct val="100000"/>
              </a:lnSpc>
              <a:spcBef>
                <a:spcPts val="0"/>
              </a:spcBef>
            </a:pPr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Este proyecto se </a:t>
            </a:r>
            <a:r>
              <a:rPr lang="es-CO" sz="1200" dirty="0">
                <a:latin typeface="Arial" panose="020B0604020202020204" pitchFamily="34" charset="0"/>
                <a:cs typeface="Arial" panose="020B0604020202020204" pitchFamily="34" charset="0"/>
              </a:rPr>
              <a:t>realiza </a:t>
            </a:r>
            <a:r>
              <a:rPr lang="es-ES" sz="1200" dirty="0">
                <a:latin typeface="Arial" panose="020B0604020202020204" pitchFamily="34" charset="0"/>
                <a:cs typeface="Arial" panose="020B0604020202020204" pitchFamily="34" charset="0"/>
              </a:rPr>
              <a:t>en el marco del Convenio Específico de Cooperación para la intervención de suelo destinado a infraestructura vial y espacio público, a cargo de terceros, IDU - Fideicomiso Lagos de Torca.</a:t>
            </a:r>
          </a:p>
          <a:p>
            <a:pPr marL="171450" lvl="1" algn="just">
              <a:lnSpc>
                <a:spcPct val="100000"/>
              </a:lnSpc>
              <a:spcBef>
                <a:spcPts val="0"/>
              </a:spcBef>
            </a:pPr>
            <a:endParaRPr lang="es-CO" sz="12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es-E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Marcador de texto 15">
            <a:extLst>
              <a:ext uri="{FF2B5EF4-FFF2-40B4-BE49-F238E27FC236}">
                <a16:creationId xmlns:a16="http://schemas.microsoft.com/office/drawing/2014/main" id="{0FC0BD04-68C0-487F-4D2E-B0298E664FCD}"/>
              </a:ext>
            </a:extLst>
          </p:cNvPr>
          <p:cNvSpPr txBox="1">
            <a:spLocks/>
          </p:cNvSpPr>
          <p:nvPr/>
        </p:nvSpPr>
        <p:spPr>
          <a:xfrm>
            <a:off x="290613" y="7992667"/>
            <a:ext cx="2711450" cy="93345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s-MX" sz="750" b="1" dirty="0">
                <a:latin typeface="Arial" panose="020B0604020202020204" pitchFamily="34" charset="0"/>
                <a:cs typeface="Arial" panose="020B0604020202020204" pitchFamily="34" charset="0"/>
              </a:rPr>
              <a:t>Más información sobre el </a:t>
            </a:r>
            <a:r>
              <a:rPr lang="es-CO" sz="750" b="1" dirty="0" smtClean="0">
                <a:solidFill>
                  <a:srgbClr val="000000"/>
                </a:solidFill>
                <a:latin typeface="Arial"/>
              </a:rPr>
              <a:t>Convenio IDU 1919 de 2024.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s-CO" sz="750" dirty="0" smtClean="0">
                <a:solidFill>
                  <a:srgbClr val="000000"/>
                </a:solidFill>
                <a:latin typeface="Arial"/>
              </a:rPr>
              <a:t>Dirección: Calle 183 No. 70-98</a:t>
            </a:r>
            <a:endParaRPr lang="es-CO" sz="750" dirty="0" smtClean="0">
              <a:solidFill>
                <a:srgbClr val="000000"/>
              </a:solidFill>
              <a:latin typeface="Arial"/>
              <a:cs typeface="Arial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s-CO" sz="750" dirty="0" smtClean="0">
                <a:solidFill>
                  <a:srgbClr val="000000"/>
                </a:solidFill>
                <a:latin typeface="Arial"/>
              </a:rPr>
              <a:t>Horario de atención: lunes a viernes de 8:00 a.m. a 4.00 p.m. celular: </a:t>
            </a:r>
            <a:r>
              <a:rPr lang="es-CO" sz="750" dirty="0" smtClean="0">
                <a:solidFill>
                  <a:srgbClr val="3B3838"/>
                </a:solidFill>
                <a:latin typeface="Arial"/>
              </a:rPr>
              <a:t>3133943098</a:t>
            </a:r>
            <a:endParaRPr lang="es-CO" sz="750" dirty="0" smtClean="0">
              <a:solidFill>
                <a:srgbClr val="000000"/>
              </a:solidFill>
              <a:latin typeface="Arial"/>
              <a:cs typeface="Arial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s-CO" sz="750" dirty="0" smtClean="0">
                <a:solidFill>
                  <a:srgbClr val="000000"/>
                </a:solidFill>
                <a:latin typeface="Arial"/>
              </a:rPr>
              <a:t>Contratista: Consorcio YDN Boyacá   </a:t>
            </a:r>
            <a:endParaRPr lang="es-CO" sz="750" dirty="0" smtClean="0">
              <a:solidFill>
                <a:srgbClr val="000000"/>
              </a:solidFill>
              <a:latin typeface="Arial"/>
              <a:cs typeface="Arial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s-CO" sz="750" dirty="0" smtClean="0">
                <a:solidFill>
                  <a:srgbClr val="000000"/>
                </a:solidFill>
                <a:latin typeface="Arial"/>
              </a:rPr>
              <a:t>Correo electrónico: puntoiduboyaca@gmail.com</a:t>
            </a:r>
            <a:endParaRPr lang="es-CO" sz="750" dirty="0" smtClean="0">
              <a:solidFill>
                <a:srgbClr val="000000"/>
              </a:solidFill>
              <a:latin typeface="Arial"/>
              <a:cs typeface="Arial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s-CO" sz="750" dirty="0" smtClean="0">
                <a:solidFill>
                  <a:srgbClr val="000000"/>
                </a:solidFill>
                <a:latin typeface="Arial"/>
              </a:rPr>
              <a:t>Interventoría: ACI Proyectos S.A.S</a:t>
            </a:r>
            <a:br>
              <a:rPr lang="es-CO" sz="750" dirty="0" smtClean="0">
                <a:solidFill>
                  <a:srgbClr val="000000"/>
                </a:solidFill>
                <a:latin typeface="Arial"/>
              </a:rPr>
            </a:br>
            <a:r>
              <a:rPr lang="es-CO" sz="750" dirty="0" smtClean="0">
                <a:solidFill>
                  <a:srgbClr val="000000"/>
                </a:solidFill>
                <a:latin typeface="Arial"/>
                <a:cs typeface="Arial"/>
              </a:rPr>
              <a:t>Promotor: Fideicomiso Lagos de Torca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es-CO" sz="750" b="1" dirty="0" smtClean="0">
              <a:solidFill>
                <a:srgbClr val="000000"/>
              </a:solidFill>
              <a:latin typeface="Arial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es-CO" sz="750" dirty="0">
              <a:solidFill>
                <a:srgbClr val="000000"/>
              </a:solidFill>
              <a:latin typeface="Arial"/>
              <a:cs typeface="Arial"/>
            </a:endParaRPr>
          </a:p>
        </p:txBody>
      </p:sp>
      <p:sp>
        <p:nvSpPr>
          <p:cNvPr id="32" name="Marcador de texto 1">
            <a:extLst>
              <a:ext uri="{FF2B5EF4-FFF2-40B4-BE49-F238E27FC236}">
                <a16:creationId xmlns:a16="http://schemas.microsoft.com/office/drawing/2014/main" id="{E1DEBD16-A838-006E-1A69-6B8F73174258}"/>
              </a:ext>
            </a:extLst>
          </p:cNvPr>
          <p:cNvSpPr txBox="1">
            <a:spLocks/>
          </p:cNvSpPr>
          <p:nvPr/>
        </p:nvSpPr>
        <p:spPr>
          <a:xfrm>
            <a:off x="636705" y="962402"/>
            <a:ext cx="5845633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s-MX" sz="2400" b="1" dirty="0">
                <a:solidFill>
                  <a:schemeClr val="bg1"/>
                </a:solidFill>
                <a:latin typeface="Arial" panose="020B0604020202020204" pitchFamily="34" charset="0"/>
              </a:rPr>
              <a:t>Construcción de la avenida </a:t>
            </a:r>
            <a:r>
              <a:rPr lang="es-MX" sz="2400" b="1" dirty="0" smtClean="0">
                <a:solidFill>
                  <a:schemeClr val="bg1"/>
                </a:solidFill>
                <a:latin typeface="Arial" panose="020B0604020202020204" pitchFamily="34" charset="0"/>
              </a:rPr>
              <a:t>Boyacá</a:t>
            </a:r>
            <a:endParaRPr lang="es-CO" sz="2400" dirty="0">
              <a:solidFill>
                <a:schemeClr val="bg1"/>
              </a:solidFill>
            </a:endParaRPr>
          </a:p>
        </p:txBody>
      </p:sp>
      <p:sp>
        <p:nvSpPr>
          <p:cNvPr id="33" name="CuadroTexto 32">
            <a:extLst>
              <a:ext uri="{FF2B5EF4-FFF2-40B4-BE49-F238E27FC236}">
                <a16:creationId xmlns:a16="http://schemas.microsoft.com/office/drawing/2014/main" id="{6010E973-7849-0742-3161-7251B1C133BB}"/>
              </a:ext>
            </a:extLst>
          </p:cNvPr>
          <p:cNvSpPr txBox="1"/>
          <p:nvPr/>
        </p:nvSpPr>
        <p:spPr>
          <a:xfrm>
            <a:off x="1061943" y="1372307"/>
            <a:ext cx="499515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200" b="1" dirty="0">
                <a:solidFill>
                  <a:schemeClr val="bg1"/>
                </a:solidFill>
                <a:latin typeface="Arial" panose="020B0604020202020204" pitchFamily="34" charset="0"/>
              </a:rPr>
              <a:t>entre avenida San Antonio (calle 183) y avenida El Polo (calle </a:t>
            </a:r>
            <a:r>
              <a:rPr lang="es-MX" sz="1200" b="1" dirty="0" smtClean="0">
                <a:solidFill>
                  <a:schemeClr val="bg1"/>
                </a:solidFill>
                <a:latin typeface="Arial" panose="020B0604020202020204" pitchFamily="34" charset="0"/>
              </a:rPr>
              <a:t>201)</a:t>
            </a:r>
            <a:endParaRPr lang="es-CO" sz="1200" dirty="0">
              <a:solidFill>
                <a:schemeClr val="bg1"/>
              </a:solidFill>
            </a:endParaRPr>
          </a:p>
        </p:txBody>
      </p:sp>
      <p:pic>
        <p:nvPicPr>
          <p:cNvPr id="34" name="Imagen 33">
            <a:extLst>
              <a:ext uri="{FF2B5EF4-FFF2-40B4-BE49-F238E27FC236}">
                <a16:creationId xmlns:a16="http://schemas.microsoft.com/office/drawing/2014/main" id="{D0C9EDD4-567D-89F5-4D56-35C8B599CAE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396901" y="15857"/>
            <a:ext cx="1099315" cy="7105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6736231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</TotalTime>
  <Words>241</Words>
  <Application>Microsoft Office PowerPoint</Application>
  <PresentationFormat>Carta (216 x 279 mm)</PresentationFormat>
  <Paragraphs>26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2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4" baseType="lpstr">
      <vt:lpstr>Arial</vt:lpstr>
      <vt:lpstr>Calibri</vt:lpstr>
      <vt:lpstr>Tema de Office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Ana Maria Catalina Gonzalez Guarin</dc:creator>
  <cp:lastModifiedBy>Ana Maria Catalina Gonzalez Guarin</cp:lastModifiedBy>
  <cp:revision>9</cp:revision>
  <dcterms:created xsi:type="dcterms:W3CDTF">2025-09-15T15:39:37Z</dcterms:created>
  <dcterms:modified xsi:type="dcterms:W3CDTF">2025-09-15T17:14:25Z</dcterms:modified>
</cp:coreProperties>
</file>