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4" name="Rectángulo 3"/>
          <p:cNvSpPr/>
          <p:nvPr/>
        </p:nvSpPr>
        <p:spPr>
          <a:xfrm>
            <a:off x="4112661" y="5269510"/>
            <a:ext cx="2537683" cy="111365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10" name="Grupo 9"/>
          <p:cNvGrpSpPr/>
          <p:nvPr/>
        </p:nvGrpSpPr>
        <p:grpSpPr>
          <a:xfrm>
            <a:off x="4244839" y="5350789"/>
            <a:ext cx="372769" cy="372769"/>
            <a:chOff x="4244839" y="5350789"/>
            <a:chExt cx="372769" cy="372769"/>
          </a:xfrm>
        </p:grpSpPr>
        <p:sp>
          <p:nvSpPr>
            <p:cNvPr id="6" name="Elipse 5"/>
            <p:cNvSpPr/>
            <p:nvPr/>
          </p:nvSpPr>
          <p:spPr>
            <a:xfrm>
              <a:off x="4244839" y="535078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ADEABDA-4B0A-D547-B959-9249D1E16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7779" y="5441130"/>
              <a:ext cx="191781" cy="198918"/>
            </a:xfrm>
            <a:prstGeom prst="rect">
              <a:avLst/>
            </a:prstGeom>
          </p:spPr>
        </p:pic>
      </p:grpSp>
      <p:grpSp>
        <p:nvGrpSpPr>
          <p:cNvPr id="3" name="Grupo 2"/>
          <p:cNvGrpSpPr/>
          <p:nvPr/>
        </p:nvGrpSpPr>
        <p:grpSpPr>
          <a:xfrm>
            <a:off x="4244839" y="5970157"/>
            <a:ext cx="372769" cy="372769"/>
            <a:chOff x="1061943" y="5530597"/>
            <a:chExt cx="372769" cy="372769"/>
          </a:xfrm>
        </p:grpSpPr>
        <p:sp>
          <p:nvSpPr>
            <p:cNvPr id="5" name="Elipse 4"/>
            <p:cNvSpPr/>
            <p:nvPr/>
          </p:nvSpPr>
          <p:spPr>
            <a:xfrm>
              <a:off x="1061943" y="5530597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657" y="5607771"/>
              <a:ext cx="218830" cy="218830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8" name="Tabla 37">
            <a:extLst>
              <a:ext uri="{FF2B5EF4-FFF2-40B4-BE49-F238E27FC236}">
                <a16:creationId xmlns:a16="http://schemas.microsoft.com/office/drawing/2014/main" id="{68497AEC-8B33-4A53-B384-8B546502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305148"/>
              </p:ext>
            </p:extLst>
          </p:nvPr>
        </p:nvGraphicFramePr>
        <p:xfrm>
          <a:off x="467702" y="5269510"/>
          <a:ext cx="3122424" cy="19259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6506">
                  <a:extLst>
                    <a:ext uri="{9D8B030D-6E8A-4147-A177-3AD203B41FA5}">
                      <a16:colId xmlns:a16="http://schemas.microsoft.com/office/drawing/2014/main" val="368579861"/>
                    </a:ext>
                  </a:extLst>
                </a:gridCol>
                <a:gridCol w="755531">
                  <a:extLst>
                    <a:ext uri="{9D8B030D-6E8A-4147-A177-3AD203B41FA5}">
                      <a16:colId xmlns:a16="http://schemas.microsoft.com/office/drawing/2014/main" val="213824454"/>
                    </a:ext>
                  </a:extLst>
                </a:gridCol>
                <a:gridCol w="127270">
                  <a:extLst>
                    <a:ext uri="{9D8B030D-6E8A-4147-A177-3AD203B41FA5}">
                      <a16:colId xmlns:a16="http://schemas.microsoft.com/office/drawing/2014/main" val="3845808051"/>
                    </a:ext>
                  </a:extLst>
                </a:gridCol>
                <a:gridCol w="803117">
                  <a:extLst>
                    <a:ext uri="{9D8B030D-6E8A-4147-A177-3AD203B41FA5}">
                      <a16:colId xmlns:a16="http://schemas.microsoft.com/office/drawing/2014/main" val="3758723225"/>
                    </a:ext>
                  </a:extLst>
                </a:gridCol>
              </a:tblGrid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realizarán la actividad - Contratista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466745"/>
                  </a:ext>
                </a:extLst>
              </a:tr>
              <a:tr h="109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Nombre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Cédula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Cargo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842221"/>
                  </a:ext>
                </a:extLst>
              </a:tr>
              <a:tr h="163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Martha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Lucia Robles Martínez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1.819.732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238141"/>
                  </a:ext>
                </a:extLst>
              </a:tr>
              <a:tr h="188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Leydi Tatiana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Supelano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Parra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1.100.961.474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5864480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Julián Daniel Alcántar Salazar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1.049.619.205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114883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David Antonio Ochoa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1.030.630.973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625971"/>
                  </a:ext>
                </a:extLst>
              </a:tr>
              <a:tr h="160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Ángello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Hayber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Cortés Méndez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1.010.191.140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4754409"/>
                  </a:ext>
                </a:extLst>
              </a:tr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acompañarán la actividad - Interventoría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153586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Javier Velandia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79.445.315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583619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Carol Julieth Párraga Mendivelso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1.007.435.263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603080"/>
                  </a:ext>
                </a:extLst>
              </a:tr>
              <a:tr h="2146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Héctor Hernando Beltrán Gordilla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1.013.624.493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046884"/>
                  </a:ext>
                </a:extLst>
              </a:tr>
            </a:tbl>
          </a:graphicData>
        </a:graphic>
      </p:graphicFrame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4431223" y="5409704"/>
            <a:ext cx="2098531" cy="727804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Hora</a:t>
            </a: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40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43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266964" y="2491834"/>
            <a:ext cx="6535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Notificación dirigida a las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personas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propietarias y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representantes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de los predios 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costado oriental de la autopista Norte con calle 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153:</a:t>
            </a:r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61309" y="3046950"/>
            <a:ext cx="6535376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Realizaremos la evaluación externa del estado de los inmuebles, registrando de manera escrita, fotográfica y fílmica las condiciones actuales del mismo, antes del inicio de las obras y una vez finalizadas.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El acta de vecindad le servirá a las personas propietarias de los predios, como soporte técnico en caso de alguna afectación durante la ejecución de la obra, determinando la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posible responsabilidad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contratista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Se requiere la presencia de las personas propietarias, arrendatarias o encargadas del predio, así como su acompañamiento y autorización. Esta actividad no tiene ningún costo, ni requiere entrega de documentos. 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Si no se puede realizar esta visita, programaremos una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2° y una última visita.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Una vez cumplida la programación, sin poder tener acceso, se levantará únicamente un acta de vecindad de fachada del predio; con lo cual no habrá lugar a futuras reclamaciones.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Puedes comunicarte con el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Punto IDU para constatar la identidad del equipo de profesionales que visitarán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predio para adelantar el levantamiento del acta de vecindad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tu paciencia durante las actividades.</a:t>
            </a:r>
          </a:p>
          <a:p>
            <a:pPr algn="just"/>
            <a:endParaRPr lang="es-MX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Marcador de texto 2"/>
          <p:cNvSpPr txBox="1">
            <a:spLocks/>
          </p:cNvSpPr>
          <p:nvPr/>
        </p:nvSpPr>
        <p:spPr>
          <a:xfrm>
            <a:off x="115885" y="1875626"/>
            <a:ext cx="6626225" cy="42122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Levantamiento de </a:t>
            </a: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actas de vecindad - Notificación de 1° visita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4" name="Rectángulo 3"/>
          <p:cNvSpPr/>
          <p:nvPr/>
        </p:nvSpPr>
        <p:spPr>
          <a:xfrm>
            <a:off x="4112661" y="5269510"/>
            <a:ext cx="2537683" cy="111365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8" name="Grupo 7"/>
          <p:cNvGrpSpPr/>
          <p:nvPr/>
        </p:nvGrpSpPr>
        <p:grpSpPr>
          <a:xfrm>
            <a:off x="4244839" y="5350789"/>
            <a:ext cx="372769" cy="372769"/>
            <a:chOff x="4244839" y="5350789"/>
            <a:chExt cx="372769" cy="372769"/>
          </a:xfrm>
        </p:grpSpPr>
        <p:sp>
          <p:nvSpPr>
            <p:cNvPr id="6" name="Elipse 5"/>
            <p:cNvSpPr/>
            <p:nvPr/>
          </p:nvSpPr>
          <p:spPr>
            <a:xfrm>
              <a:off x="4244839" y="535078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ADEABDA-4B0A-D547-B959-9249D1E16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7779" y="5441130"/>
              <a:ext cx="191781" cy="198918"/>
            </a:xfrm>
            <a:prstGeom prst="rect">
              <a:avLst/>
            </a:prstGeom>
          </p:spPr>
        </p:pic>
      </p:grpSp>
      <p:grpSp>
        <p:nvGrpSpPr>
          <p:cNvPr id="3" name="Grupo 2"/>
          <p:cNvGrpSpPr/>
          <p:nvPr/>
        </p:nvGrpSpPr>
        <p:grpSpPr>
          <a:xfrm>
            <a:off x="4244839" y="5970157"/>
            <a:ext cx="372769" cy="372769"/>
            <a:chOff x="1061943" y="5530597"/>
            <a:chExt cx="372769" cy="372769"/>
          </a:xfrm>
        </p:grpSpPr>
        <p:sp>
          <p:nvSpPr>
            <p:cNvPr id="5" name="Elipse 4"/>
            <p:cNvSpPr/>
            <p:nvPr/>
          </p:nvSpPr>
          <p:spPr>
            <a:xfrm>
              <a:off x="1061943" y="5530597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657" y="5607771"/>
              <a:ext cx="218830" cy="218830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8" name="Tabla 37">
            <a:extLst>
              <a:ext uri="{FF2B5EF4-FFF2-40B4-BE49-F238E27FC236}">
                <a16:creationId xmlns:a16="http://schemas.microsoft.com/office/drawing/2014/main" id="{68497AEC-8B33-4A53-B384-8B54650218C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7702" y="5269510"/>
          <a:ext cx="3122424" cy="19259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6506">
                  <a:extLst>
                    <a:ext uri="{9D8B030D-6E8A-4147-A177-3AD203B41FA5}">
                      <a16:colId xmlns:a16="http://schemas.microsoft.com/office/drawing/2014/main" val="368579861"/>
                    </a:ext>
                  </a:extLst>
                </a:gridCol>
                <a:gridCol w="755531">
                  <a:extLst>
                    <a:ext uri="{9D8B030D-6E8A-4147-A177-3AD203B41FA5}">
                      <a16:colId xmlns:a16="http://schemas.microsoft.com/office/drawing/2014/main" val="213824454"/>
                    </a:ext>
                  </a:extLst>
                </a:gridCol>
                <a:gridCol w="127270">
                  <a:extLst>
                    <a:ext uri="{9D8B030D-6E8A-4147-A177-3AD203B41FA5}">
                      <a16:colId xmlns:a16="http://schemas.microsoft.com/office/drawing/2014/main" val="3845808051"/>
                    </a:ext>
                  </a:extLst>
                </a:gridCol>
                <a:gridCol w="803117">
                  <a:extLst>
                    <a:ext uri="{9D8B030D-6E8A-4147-A177-3AD203B41FA5}">
                      <a16:colId xmlns:a16="http://schemas.microsoft.com/office/drawing/2014/main" val="3758723225"/>
                    </a:ext>
                  </a:extLst>
                </a:gridCol>
              </a:tblGrid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realizarán la actividad - Contratista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466745"/>
                  </a:ext>
                </a:extLst>
              </a:tr>
              <a:tr h="109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Nombre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Cédula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Cargo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842221"/>
                  </a:ext>
                </a:extLst>
              </a:tr>
              <a:tr h="163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Martha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Lucia Robles Martínez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1.819.732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238141"/>
                  </a:ext>
                </a:extLst>
              </a:tr>
              <a:tr h="188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Leydi Tatiana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Supelano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Parra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1.100.961.474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5864480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Julián Daniel Alcántar Salazar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1.049.619.205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114883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David Antonio Ochoa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1.030.630.973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625971"/>
                  </a:ext>
                </a:extLst>
              </a:tr>
              <a:tr h="160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Ángello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Hayber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Cortés Méndez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1.010.191.140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4754409"/>
                  </a:ext>
                </a:extLst>
              </a:tr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acompañarán la actividad - Interventoría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153586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Javier Velandia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79.445.315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583619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Carol Julieth Párraga Mendivelso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1.007.435.263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603080"/>
                  </a:ext>
                </a:extLst>
              </a:tr>
              <a:tr h="2146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Héctor Hernando Beltrán Gordilla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1.013.624.493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046884"/>
                  </a:ext>
                </a:extLst>
              </a:tr>
            </a:tbl>
          </a:graphicData>
        </a:graphic>
      </p:graphicFrame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4431223" y="5409704"/>
            <a:ext cx="2098531" cy="727804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endParaRPr lang="es-E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Hora</a:t>
            </a: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9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266964" y="2491834"/>
            <a:ext cx="6535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Notificación dirigida a las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personas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propietarias y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representantes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de los predios 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costado oriental de la autopista Norte con calle 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153:</a:t>
            </a:r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61309" y="3046950"/>
            <a:ext cx="6535376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Realizaremos la evaluación externa del estado de los inmuebles, registrando de manera escrita, fotográfica y fílmica las condiciones actuales del mismo, antes del inicio de las obras y una vez finalizadas.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El acta de vecindad le servirá a las personas propietarias de los predios, como soporte técnico en caso de alguna afectación durante la ejecución de la obra, determinando la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posible responsabilidad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contratista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Se requiere la presencia de las personas propietarias, arrendatarias o encargadas del predio, así como su acompañamiento y autorización. Esta actividad no tiene ningún costo, ni requiere entrega de documentos. 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Si no se puede realizar esta visita, programaremos una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última visita.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Una vez cumplida la programación, sin poder tener acceso, se levantará únicamente un acta de vecindad de fachada del predio; con lo cual no habrá lugar a futuras reclamaciones.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Puedes comunicarte con el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Punto IDU para constatar la identidad del equipo de profesionales que visitarán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predio para adelantar el levantamiento del acta de vecindad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tu paciencia durante las actividades.</a:t>
            </a:r>
          </a:p>
          <a:p>
            <a:pPr algn="just"/>
            <a:endParaRPr lang="es-MX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Marcador de texto 2"/>
          <p:cNvSpPr txBox="1">
            <a:spLocks/>
          </p:cNvSpPr>
          <p:nvPr/>
        </p:nvSpPr>
        <p:spPr>
          <a:xfrm>
            <a:off x="115885" y="1875626"/>
            <a:ext cx="6626225" cy="42122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Levantamiento de </a:t>
            </a: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actas de vecindad - Notificación de </a:t>
            </a: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2° </a:t>
            </a: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visita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872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4" name="Rectángulo 3"/>
          <p:cNvSpPr/>
          <p:nvPr/>
        </p:nvSpPr>
        <p:spPr>
          <a:xfrm>
            <a:off x="4112661" y="5269510"/>
            <a:ext cx="2537683" cy="111365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8" name="Grupo 7"/>
          <p:cNvGrpSpPr/>
          <p:nvPr/>
        </p:nvGrpSpPr>
        <p:grpSpPr>
          <a:xfrm>
            <a:off x="4244839" y="5350789"/>
            <a:ext cx="372769" cy="372769"/>
            <a:chOff x="4244839" y="5350789"/>
            <a:chExt cx="372769" cy="372769"/>
          </a:xfrm>
        </p:grpSpPr>
        <p:sp>
          <p:nvSpPr>
            <p:cNvPr id="6" name="Elipse 5"/>
            <p:cNvSpPr/>
            <p:nvPr/>
          </p:nvSpPr>
          <p:spPr>
            <a:xfrm>
              <a:off x="4244839" y="535078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ADEABDA-4B0A-D547-B959-9249D1E16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7779" y="5441130"/>
              <a:ext cx="191781" cy="198918"/>
            </a:xfrm>
            <a:prstGeom prst="rect">
              <a:avLst/>
            </a:prstGeom>
          </p:spPr>
        </p:pic>
      </p:grpSp>
      <p:grpSp>
        <p:nvGrpSpPr>
          <p:cNvPr id="3" name="Grupo 2"/>
          <p:cNvGrpSpPr/>
          <p:nvPr/>
        </p:nvGrpSpPr>
        <p:grpSpPr>
          <a:xfrm>
            <a:off x="4244839" y="5970157"/>
            <a:ext cx="372769" cy="372769"/>
            <a:chOff x="1061943" y="5530597"/>
            <a:chExt cx="372769" cy="372769"/>
          </a:xfrm>
        </p:grpSpPr>
        <p:sp>
          <p:nvSpPr>
            <p:cNvPr id="5" name="Elipse 4"/>
            <p:cNvSpPr/>
            <p:nvPr/>
          </p:nvSpPr>
          <p:spPr>
            <a:xfrm>
              <a:off x="1061943" y="5530597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657" y="5607771"/>
              <a:ext cx="218830" cy="218830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8" name="Tabla 37">
            <a:extLst>
              <a:ext uri="{FF2B5EF4-FFF2-40B4-BE49-F238E27FC236}">
                <a16:creationId xmlns:a16="http://schemas.microsoft.com/office/drawing/2014/main" id="{68497AEC-8B33-4A53-B384-8B54650218C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7702" y="5269510"/>
          <a:ext cx="3122424" cy="19259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6506">
                  <a:extLst>
                    <a:ext uri="{9D8B030D-6E8A-4147-A177-3AD203B41FA5}">
                      <a16:colId xmlns:a16="http://schemas.microsoft.com/office/drawing/2014/main" val="368579861"/>
                    </a:ext>
                  </a:extLst>
                </a:gridCol>
                <a:gridCol w="755531">
                  <a:extLst>
                    <a:ext uri="{9D8B030D-6E8A-4147-A177-3AD203B41FA5}">
                      <a16:colId xmlns:a16="http://schemas.microsoft.com/office/drawing/2014/main" val="213824454"/>
                    </a:ext>
                  </a:extLst>
                </a:gridCol>
                <a:gridCol w="127270">
                  <a:extLst>
                    <a:ext uri="{9D8B030D-6E8A-4147-A177-3AD203B41FA5}">
                      <a16:colId xmlns:a16="http://schemas.microsoft.com/office/drawing/2014/main" val="3845808051"/>
                    </a:ext>
                  </a:extLst>
                </a:gridCol>
                <a:gridCol w="803117">
                  <a:extLst>
                    <a:ext uri="{9D8B030D-6E8A-4147-A177-3AD203B41FA5}">
                      <a16:colId xmlns:a16="http://schemas.microsoft.com/office/drawing/2014/main" val="3758723225"/>
                    </a:ext>
                  </a:extLst>
                </a:gridCol>
              </a:tblGrid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realizarán la actividad - Contratista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466745"/>
                  </a:ext>
                </a:extLst>
              </a:tr>
              <a:tr h="109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Nombre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Cédula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Cargo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842221"/>
                  </a:ext>
                </a:extLst>
              </a:tr>
              <a:tr h="163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Martha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Lucia Robles Martínez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1.819.732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238141"/>
                  </a:ext>
                </a:extLst>
              </a:tr>
              <a:tr h="188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Leydi Tatiana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Supelano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Parra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1.100.961.474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5864480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Julián Daniel Alcántar Salazar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1.049.619.205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114883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David Antonio Ochoa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1.030.630.973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625971"/>
                  </a:ext>
                </a:extLst>
              </a:tr>
              <a:tr h="160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Ángello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Hayber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Cortés Méndez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1.010.191.140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4754409"/>
                  </a:ext>
                </a:extLst>
              </a:tr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acompañarán la actividad - Interventoría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153586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Javier Velandia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79.445.315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583619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Carol Julieth Párraga Mendivelso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1.007.435.263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603080"/>
                  </a:ext>
                </a:extLst>
              </a:tr>
              <a:tr h="2146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Héctor Hernando Beltrán Gordilla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1.013.624.493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046884"/>
                  </a:ext>
                </a:extLst>
              </a:tr>
            </a:tbl>
          </a:graphicData>
        </a:graphic>
      </p:graphicFrame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4431223" y="5409704"/>
            <a:ext cx="2098531" cy="727804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endParaRPr lang="es-E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Hora</a:t>
            </a: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8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3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266964" y="2491834"/>
            <a:ext cx="6535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Notificación dirigida a las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personas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propietarias y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representantes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de los predios 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1000" b="1" dirty="0">
                <a:latin typeface="Arial" panose="020B0604020202020204" pitchFamily="34" charset="0"/>
                <a:cs typeface="Arial" panose="020B0604020202020204" pitchFamily="34" charset="0"/>
              </a:rPr>
              <a:t>costado oriental de la autopista Norte con calle </a:t>
            </a:r>
            <a:r>
              <a:rPr lang="es-CO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153:</a:t>
            </a:r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61309" y="3046950"/>
            <a:ext cx="6535376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Realizaremos la evaluación externa del estado de los inmuebles, registrando de manera escrita, fotográfica y fílmica las condiciones actuales del mismo, antes del inicio de las obras y una vez finalizadas.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El acta de vecindad le servirá a las personas propietarias de los predios, como soporte técnico en caso de alguna afectación durante la ejecución de la obra, determinando la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posible responsabilidad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contratista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Se requiere la presencia de las personas propietarias, arrendatarias o encargadas del predio, así como su acompañamiento y autorización. Esta actividad no tiene ningún costo, ni requiere entrega de documentos. 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Si no se puede realizar esta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visita y una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vez cumplida la programación, sin poder tener acceso, se levantará únicamente un acta de vecindad de fachada del predio; con lo cual no habrá lugar a futuras reclamaciones.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000"/>
              <a:buFont typeface="Arial"/>
              <a:buChar char="•"/>
            </a:pP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Puedes comunicarte con el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Punto IDU para constatar la identidad del equipo de profesionales que visitarán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predio para adelantar el levantamiento del acta de vecindad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tu paciencia durante las actividades.</a:t>
            </a:r>
          </a:p>
          <a:p>
            <a:pPr algn="just"/>
            <a:endParaRPr lang="es-MX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Marcador de texto 2"/>
          <p:cNvSpPr txBox="1">
            <a:spLocks/>
          </p:cNvSpPr>
          <p:nvPr/>
        </p:nvSpPr>
        <p:spPr>
          <a:xfrm>
            <a:off x="115885" y="1875626"/>
            <a:ext cx="6626225" cy="42122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Levantamiento de </a:t>
            </a: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actas de vecindad - Notificación de </a:t>
            </a: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última </a:t>
            </a: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visita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4519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1336</Words>
  <Application>Microsoft Office PowerPoint</Application>
  <PresentationFormat>Carta (216 x 279 mm)</PresentationFormat>
  <Paragraphs>159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17</cp:revision>
  <dcterms:created xsi:type="dcterms:W3CDTF">2025-09-15T15:39:37Z</dcterms:created>
  <dcterms:modified xsi:type="dcterms:W3CDTF">2025-09-15T19:33:13Z</dcterms:modified>
</cp:coreProperties>
</file>