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</p:sldIdLst>
  <p:sldSz cx="6858000" cy="9144000" type="letter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2" d="100"/>
          <a:sy n="82" d="100"/>
        </p:scale>
        <p:origin x="3042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513536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1871"/>
          <a:stretch/>
        </p:blipFill>
        <p:spPr>
          <a:xfrm>
            <a:off x="0" y="14439"/>
            <a:ext cx="6858000" cy="719483"/>
          </a:xfrm>
          <a:prstGeom prst="rect">
            <a:avLst/>
          </a:prstGeom>
        </p:spPr>
      </p:pic>
      <p:sp>
        <p:nvSpPr>
          <p:cNvPr id="8" name="Rectángulo 7"/>
          <p:cNvSpPr/>
          <p:nvPr userDrawn="1"/>
        </p:nvSpPr>
        <p:spPr>
          <a:xfrm>
            <a:off x="-1" y="7354458"/>
            <a:ext cx="6858000" cy="64752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sz="1059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9" name="Marcador de texto 16"/>
          <p:cNvSpPr txBox="1">
            <a:spLocks/>
          </p:cNvSpPr>
          <p:nvPr userDrawn="1"/>
        </p:nvSpPr>
        <p:spPr>
          <a:xfrm>
            <a:off x="2" y="1538236"/>
            <a:ext cx="6858000" cy="7192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126016" indent="-126016" algn="l" defTabSz="50406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54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78047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132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30079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110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82110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34142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86173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638205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890236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42268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MX" sz="1200" dirty="0"/>
          </a:p>
        </p:txBody>
      </p:sp>
      <p:sp>
        <p:nvSpPr>
          <p:cNvPr id="10" name="Marcador de texto 16"/>
          <p:cNvSpPr txBox="1">
            <a:spLocks/>
          </p:cNvSpPr>
          <p:nvPr userDrawn="1"/>
        </p:nvSpPr>
        <p:spPr>
          <a:xfrm>
            <a:off x="2" y="753595"/>
            <a:ext cx="6858000" cy="1008506"/>
          </a:xfrm>
          <a:prstGeom prst="rect">
            <a:avLst/>
          </a:prstGeom>
          <a:solidFill>
            <a:srgbClr val="ED3237"/>
          </a:solidFill>
        </p:spPr>
        <p:txBody>
          <a:bodyPr/>
          <a:lstStyle>
            <a:lvl1pPr marL="126016" indent="-126016" algn="l" defTabSz="50406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54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78047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132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30079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110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82110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34142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86173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638205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890236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42268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MX" sz="1200" dirty="0">
              <a:solidFill>
                <a:srgbClr val="C00000"/>
              </a:solidFill>
            </a:endParaRPr>
          </a:p>
        </p:txBody>
      </p:sp>
      <p:pic>
        <p:nvPicPr>
          <p:cNvPr id="12" name="Imagen 11"/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5934"/>
          <a:stretch/>
        </p:blipFill>
        <p:spPr>
          <a:xfrm>
            <a:off x="-1" y="7899138"/>
            <a:ext cx="6858000" cy="12448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42233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upo 13"/>
          <p:cNvGrpSpPr/>
          <p:nvPr/>
        </p:nvGrpSpPr>
        <p:grpSpPr>
          <a:xfrm>
            <a:off x="3184769" y="7538945"/>
            <a:ext cx="203697" cy="203697"/>
            <a:chOff x="1103806" y="7214694"/>
            <a:chExt cx="203697" cy="203697"/>
          </a:xfrm>
        </p:grpSpPr>
        <p:sp>
          <p:nvSpPr>
            <p:cNvPr id="15" name="Elipse 14"/>
            <p:cNvSpPr/>
            <p:nvPr/>
          </p:nvSpPr>
          <p:spPr>
            <a:xfrm>
              <a:off x="1103806" y="7214694"/>
              <a:ext cx="203697" cy="203697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/>
            </a:p>
          </p:txBody>
        </p:sp>
        <p:pic>
          <p:nvPicPr>
            <p:cNvPr id="16" name="Imagen 15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23476" y="7259531"/>
              <a:ext cx="168019" cy="122339"/>
            </a:xfrm>
            <a:prstGeom prst="rect">
              <a:avLst/>
            </a:prstGeom>
          </p:spPr>
        </p:pic>
      </p:grpSp>
      <p:grpSp>
        <p:nvGrpSpPr>
          <p:cNvPr id="17" name="Grupo 16"/>
          <p:cNvGrpSpPr/>
          <p:nvPr/>
        </p:nvGrpSpPr>
        <p:grpSpPr>
          <a:xfrm>
            <a:off x="311267" y="7538945"/>
            <a:ext cx="203697" cy="203697"/>
            <a:chOff x="1103806" y="6991809"/>
            <a:chExt cx="203697" cy="203697"/>
          </a:xfrm>
        </p:grpSpPr>
        <p:sp>
          <p:nvSpPr>
            <p:cNvPr id="18" name="Elipse 17"/>
            <p:cNvSpPr/>
            <p:nvPr/>
          </p:nvSpPr>
          <p:spPr>
            <a:xfrm>
              <a:off x="1103806" y="6991809"/>
              <a:ext cx="203697" cy="203697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/>
            </a:p>
          </p:txBody>
        </p:sp>
        <p:pic>
          <p:nvPicPr>
            <p:cNvPr id="19" name="Imagen 18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36781" y="7022879"/>
              <a:ext cx="139716" cy="139716"/>
            </a:xfrm>
            <a:prstGeom prst="rect">
              <a:avLst/>
            </a:prstGeom>
          </p:spPr>
        </p:pic>
      </p:grpSp>
      <p:sp>
        <p:nvSpPr>
          <p:cNvPr id="22" name="CuadroTexto 21"/>
          <p:cNvSpPr txBox="1"/>
          <p:nvPr/>
        </p:nvSpPr>
        <p:spPr>
          <a:xfrm>
            <a:off x="4631465" y="2216827"/>
            <a:ext cx="2170875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s-ES" sz="6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Volante #: xxx </a:t>
            </a:r>
            <a:r>
              <a:rPr lang="es-ES" sz="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– Fecha </a:t>
            </a:r>
            <a:r>
              <a:rPr lang="es-ES" sz="6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 emisión: </a:t>
            </a:r>
            <a:r>
              <a:rPr lang="es-ES" sz="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15/09/25</a:t>
            </a:r>
            <a:endParaRPr lang="es-ES" sz="60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3" name="Marcador de texto 11"/>
          <p:cNvSpPr txBox="1">
            <a:spLocks/>
          </p:cNvSpPr>
          <p:nvPr/>
        </p:nvSpPr>
        <p:spPr>
          <a:xfrm>
            <a:off x="2314208" y="2584393"/>
            <a:ext cx="4729080" cy="340487"/>
          </a:xfrm>
          <a:prstGeom prst="rect">
            <a:avLst/>
          </a:prstGeom>
        </p:spPr>
        <p:txBody>
          <a:bodyPr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MX" sz="2000" dirty="0"/>
          </a:p>
        </p:txBody>
      </p:sp>
      <p:sp>
        <p:nvSpPr>
          <p:cNvPr id="52" name="CuadroTexto 51"/>
          <p:cNvSpPr txBox="1"/>
          <p:nvPr/>
        </p:nvSpPr>
        <p:spPr>
          <a:xfrm>
            <a:off x="3408136" y="7473536"/>
            <a:ext cx="30278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CO" sz="900" b="1" dirty="0">
                <a:latin typeface="Arial" panose="020B0604020202020204" pitchFamily="34" charset="0"/>
                <a:cs typeface="Arial" panose="020B0604020202020204" pitchFamily="34" charset="0"/>
              </a:rPr>
              <a:t>Barrios: </a:t>
            </a:r>
            <a:r>
              <a:rPr lang="es-CO" sz="900" b="1" dirty="0" smtClean="0">
                <a:latin typeface="Arial" panose="020B0604020202020204" pitchFamily="34" charset="0"/>
                <a:cs typeface="Arial" panose="020B0604020202020204" pitchFamily="34" charset="0"/>
              </a:rPr>
              <a:t>B</a:t>
            </a:r>
            <a:r>
              <a:rPr lang="es-MX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ella </a:t>
            </a:r>
            <a:r>
              <a:rPr lang="es-MX" sz="900" dirty="0">
                <a:latin typeface="Arial" panose="020B0604020202020204" pitchFamily="34" charset="0"/>
                <a:cs typeface="Arial" panose="020B0604020202020204" pitchFamily="34" charset="0"/>
              </a:rPr>
              <a:t>Vista, Porciúncula, Quinta de Camacho, El Nogal, El Refugio, La Cabrera </a:t>
            </a:r>
            <a:r>
              <a:rPr lang="es-MX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y Los </a:t>
            </a:r>
            <a:r>
              <a:rPr lang="es-MX" sz="900" dirty="0">
                <a:latin typeface="Arial" panose="020B0604020202020204" pitchFamily="34" charset="0"/>
                <a:cs typeface="Arial" panose="020B0604020202020204" pitchFamily="34" charset="0"/>
              </a:rPr>
              <a:t>Rosales.</a:t>
            </a:r>
            <a:endParaRPr lang="es-CO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7" name="CuadroTexto 36">
            <a:extLst>
              <a:ext uri="{FF2B5EF4-FFF2-40B4-BE49-F238E27FC236}">
                <a16:creationId xmlns:a16="http://schemas.microsoft.com/office/drawing/2014/main" id="{A3740109-A37A-6822-8041-88C6B5B18AAC}"/>
              </a:ext>
            </a:extLst>
          </p:cNvPr>
          <p:cNvSpPr txBox="1"/>
          <p:nvPr/>
        </p:nvSpPr>
        <p:spPr>
          <a:xfrm>
            <a:off x="574423" y="7470596"/>
            <a:ext cx="26032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CO" sz="900" b="1" dirty="0">
                <a:latin typeface="Arial" panose="020B0604020202020204" pitchFamily="34" charset="0"/>
                <a:cs typeface="Arial" panose="020B0604020202020204" pitchFamily="34" charset="0"/>
              </a:rPr>
              <a:t>Personas beneficiadas: </a:t>
            </a:r>
            <a:r>
              <a:rPr lang="es-CO" sz="900" dirty="0">
                <a:latin typeface="Arial" panose="020B0604020202020204" pitchFamily="34" charset="0"/>
                <a:cs typeface="Arial" panose="020B0604020202020204" pitchFamily="34" charset="0"/>
              </a:rPr>
              <a:t>más de 122.990</a:t>
            </a:r>
            <a:endParaRPr lang="es-ES" sz="9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es-CO" sz="900" b="1" dirty="0">
                <a:latin typeface="Arial" panose="020B0604020202020204" pitchFamily="34" charset="0"/>
                <a:cs typeface="Arial" panose="020B0604020202020204" pitchFamily="34" charset="0"/>
              </a:rPr>
              <a:t>Localidad: </a:t>
            </a:r>
            <a:r>
              <a:rPr lang="es-CO" sz="900" dirty="0">
                <a:latin typeface="Arial" panose="020B0604020202020204" pitchFamily="34" charset="0"/>
                <a:cs typeface="Arial" panose="020B0604020202020204" pitchFamily="34" charset="0"/>
              </a:rPr>
              <a:t>Chapinero </a:t>
            </a:r>
          </a:p>
        </p:txBody>
      </p:sp>
      <p:sp>
        <p:nvSpPr>
          <p:cNvPr id="21" name="Marcador de texto 4">
            <a:extLst>
              <a:ext uri="{FF2B5EF4-FFF2-40B4-BE49-F238E27FC236}">
                <a16:creationId xmlns:a16="http://schemas.microsoft.com/office/drawing/2014/main" id="{D55A21E0-3369-14DA-CD74-7391E95ED05F}"/>
              </a:ext>
            </a:extLst>
          </p:cNvPr>
          <p:cNvSpPr txBox="1">
            <a:spLocks/>
          </p:cNvSpPr>
          <p:nvPr/>
        </p:nvSpPr>
        <p:spPr>
          <a:xfrm>
            <a:off x="222603" y="1864233"/>
            <a:ext cx="6421731" cy="229920"/>
          </a:xfrm>
          <a:prstGeom prst="rect">
            <a:avLst/>
          </a:prstGeom>
        </p:spPr>
        <p:txBody>
          <a:bodyPr/>
          <a:lstStyle>
            <a:lvl1pPr marL="0" indent="0" algn="ctr" defTabSz="6858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2000" b="1" kern="1200">
                <a:solidFill>
                  <a:srgbClr val="838F25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MX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Recomendaciones a la comunidad  </a:t>
            </a:r>
          </a:p>
        </p:txBody>
      </p:sp>
      <p:sp>
        <p:nvSpPr>
          <p:cNvPr id="23" name="Marcador de texto 26">
            <a:extLst>
              <a:ext uri="{FF2B5EF4-FFF2-40B4-BE49-F238E27FC236}">
                <a16:creationId xmlns:a16="http://schemas.microsoft.com/office/drawing/2014/main" id="{8949C047-C390-1573-EB36-D0075F2D20D2}"/>
              </a:ext>
            </a:extLst>
          </p:cNvPr>
          <p:cNvSpPr txBox="1">
            <a:spLocks/>
          </p:cNvSpPr>
          <p:nvPr/>
        </p:nvSpPr>
        <p:spPr>
          <a:xfrm>
            <a:off x="207348" y="2391206"/>
            <a:ext cx="6392534" cy="2215317"/>
          </a:xfrm>
          <a:prstGeom prst="rect">
            <a:avLst/>
          </a:prstGeom>
        </p:spPr>
        <p:txBody>
          <a:bodyPr/>
          <a:lstStyle>
            <a:lvl1pPr marL="0" indent="0" algn="just" defTabSz="6858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2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>
                <a:schemeClr val="dk1"/>
              </a:buClr>
              <a:buSzPts val="1200"/>
            </a:pPr>
            <a:endParaRPr lang="es-CO" dirty="0">
              <a:solidFill>
                <a:srgbClr val="000000"/>
              </a:solidFill>
              <a:ea typeface="Arial"/>
              <a:cs typeface="Arial"/>
              <a:sym typeface="Arial"/>
            </a:endParaRPr>
          </a:p>
          <a:p>
            <a:pPr>
              <a:buClr>
                <a:schemeClr val="dk1"/>
              </a:buClr>
              <a:buSzPts val="1200"/>
            </a:pPr>
            <a:endParaRPr lang="es-CO" dirty="0">
              <a:solidFill>
                <a:srgbClr val="000000"/>
              </a:solidFill>
              <a:ea typeface="Arial"/>
              <a:cs typeface="Arial"/>
              <a:sym typeface="Arial"/>
            </a:endParaRPr>
          </a:p>
          <a:p>
            <a:pPr>
              <a:buClr>
                <a:schemeClr val="dk1"/>
              </a:buClr>
              <a:buSzPts val="1200"/>
            </a:pPr>
            <a:endParaRPr lang="es-CO" dirty="0">
              <a:solidFill>
                <a:srgbClr val="000000"/>
              </a:solidFill>
              <a:ea typeface="Arial"/>
              <a:cs typeface="Arial"/>
              <a:sym typeface="Arial"/>
            </a:endParaRPr>
          </a:p>
          <a:p>
            <a:pPr>
              <a:buClr>
                <a:schemeClr val="dk1"/>
              </a:buClr>
              <a:buSzPts val="1200"/>
            </a:pPr>
            <a:endParaRPr lang="es-CO" dirty="0">
              <a:solidFill>
                <a:srgbClr val="000000"/>
              </a:solidFill>
              <a:ea typeface="Arial"/>
              <a:cs typeface="Arial"/>
              <a:sym typeface="Arial"/>
            </a:endParaRPr>
          </a:p>
          <a:p>
            <a:pPr>
              <a:buClr>
                <a:schemeClr val="dk1"/>
              </a:buClr>
              <a:buSzPts val="1200"/>
            </a:pPr>
            <a:endParaRPr lang="es-CO" dirty="0">
              <a:solidFill>
                <a:srgbClr val="000000"/>
              </a:solidFill>
              <a:ea typeface="Arial"/>
              <a:cs typeface="Arial"/>
              <a:sym typeface="Arial"/>
            </a:endParaRPr>
          </a:p>
          <a:p>
            <a:pPr>
              <a:buClr>
                <a:schemeClr val="dk1"/>
              </a:buClr>
              <a:buSzPts val="1200"/>
            </a:pPr>
            <a:endParaRPr lang="es-CO" dirty="0">
              <a:solidFill>
                <a:srgbClr val="000000"/>
              </a:solidFill>
              <a:ea typeface="Arial"/>
              <a:cs typeface="Arial"/>
              <a:sym typeface="Arial"/>
            </a:endParaRPr>
          </a:p>
          <a:p>
            <a:pPr>
              <a:buClr>
                <a:schemeClr val="dk1"/>
              </a:buClr>
              <a:buSzPts val="1200"/>
            </a:pPr>
            <a:endParaRPr lang="es-CO" dirty="0">
              <a:solidFill>
                <a:srgbClr val="000000"/>
              </a:solidFill>
              <a:ea typeface="Arial"/>
              <a:cs typeface="Arial"/>
              <a:sym typeface="Arial"/>
            </a:endParaRPr>
          </a:p>
          <a:p>
            <a:pPr>
              <a:buClr>
                <a:schemeClr val="dk1"/>
              </a:buClr>
              <a:buSzPts val="1200"/>
            </a:pPr>
            <a:endParaRPr lang="es-CO" dirty="0">
              <a:solidFill>
                <a:srgbClr val="000000"/>
              </a:solidFill>
              <a:ea typeface="Arial"/>
              <a:cs typeface="Arial"/>
              <a:sym typeface="Arial"/>
            </a:endParaRPr>
          </a:p>
          <a:p>
            <a:pPr>
              <a:buClr>
                <a:schemeClr val="dk1"/>
              </a:buClr>
              <a:buSzPts val="1200"/>
            </a:pPr>
            <a:endParaRPr lang="es-CO" dirty="0">
              <a:solidFill>
                <a:srgbClr val="000000"/>
              </a:solidFill>
              <a:ea typeface="Arial"/>
              <a:cs typeface="Arial"/>
              <a:sym typeface="Arial"/>
            </a:endParaRPr>
          </a:p>
          <a:p>
            <a:pPr>
              <a:buClr>
                <a:schemeClr val="dk1"/>
              </a:buClr>
              <a:buSzPts val="1200"/>
            </a:pPr>
            <a:endParaRPr lang="es-CO" dirty="0">
              <a:solidFill>
                <a:srgbClr val="000000"/>
              </a:solidFill>
              <a:ea typeface="Arial"/>
              <a:cs typeface="Arial"/>
              <a:sym typeface="Arial"/>
            </a:endParaRPr>
          </a:p>
          <a:p>
            <a:pPr>
              <a:buClr>
                <a:schemeClr val="dk1"/>
              </a:buClr>
              <a:buSzPts val="1200"/>
            </a:pPr>
            <a:endParaRPr lang="es-CO" dirty="0">
              <a:solidFill>
                <a:srgbClr val="000000"/>
              </a:solidFill>
              <a:ea typeface="Arial"/>
              <a:cs typeface="Arial"/>
              <a:sym typeface="Arial"/>
            </a:endParaRPr>
          </a:p>
          <a:p>
            <a:pPr>
              <a:buClr>
                <a:schemeClr val="dk1"/>
              </a:buClr>
              <a:buSzPts val="1200"/>
            </a:pPr>
            <a:endParaRPr lang="es-CO" dirty="0">
              <a:solidFill>
                <a:srgbClr val="000000"/>
              </a:solidFill>
              <a:ea typeface="Arial"/>
              <a:cs typeface="Arial"/>
              <a:sym typeface="Arial"/>
            </a:endParaRPr>
          </a:p>
          <a:p>
            <a:pPr>
              <a:buClr>
                <a:schemeClr val="dk1"/>
              </a:buClr>
              <a:buSzPts val="1200"/>
            </a:pPr>
            <a:endParaRPr lang="es-CO" dirty="0">
              <a:solidFill>
                <a:srgbClr val="000000"/>
              </a:solidFill>
              <a:ea typeface="Arial"/>
              <a:cs typeface="Arial"/>
              <a:sym typeface="Arial"/>
            </a:endParaRPr>
          </a:p>
          <a:p>
            <a:pPr>
              <a:buClr>
                <a:schemeClr val="dk1"/>
              </a:buClr>
              <a:buSzPts val="1200"/>
            </a:pPr>
            <a:endParaRPr lang="es-CO" dirty="0">
              <a:solidFill>
                <a:srgbClr val="000000"/>
              </a:solidFill>
              <a:ea typeface="Arial"/>
              <a:cs typeface="Arial"/>
              <a:sym typeface="Arial"/>
            </a:endParaRPr>
          </a:p>
          <a:p>
            <a:pPr>
              <a:buClr>
                <a:schemeClr val="dk1"/>
              </a:buClr>
              <a:buSzPts val="1200"/>
            </a:pPr>
            <a:endParaRPr lang="es-CO" dirty="0">
              <a:solidFill>
                <a:srgbClr val="000000"/>
              </a:solidFill>
              <a:ea typeface="Arial"/>
              <a:cs typeface="Arial"/>
              <a:sym typeface="Arial"/>
            </a:endParaRPr>
          </a:p>
          <a:p>
            <a:pPr>
              <a:buClr>
                <a:schemeClr val="dk1"/>
              </a:buClr>
              <a:buSzPts val="1200"/>
            </a:pPr>
            <a:endParaRPr lang="es-CO" dirty="0">
              <a:solidFill>
                <a:srgbClr val="000000"/>
              </a:solidFill>
              <a:ea typeface="Arial"/>
              <a:cs typeface="Arial"/>
              <a:sym typeface="Arial"/>
            </a:endParaRPr>
          </a:p>
          <a:p>
            <a:pPr>
              <a:buClr>
                <a:schemeClr val="dk1"/>
              </a:buClr>
              <a:buSzPts val="1200"/>
            </a:pPr>
            <a:endParaRPr lang="es-CO" dirty="0">
              <a:solidFill>
                <a:srgbClr val="000000"/>
              </a:solidFill>
              <a:ea typeface="Arial"/>
              <a:cs typeface="Arial"/>
              <a:sym typeface="Arial"/>
            </a:endParaRPr>
          </a:p>
          <a:p>
            <a:pPr>
              <a:buClr>
                <a:schemeClr val="dk1"/>
              </a:buClr>
              <a:buSzPts val="1200"/>
            </a:pPr>
            <a:endParaRPr lang="es-CO" dirty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pic>
        <p:nvPicPr>
          <p:cNvPr id="24" name="Imagen 23">
            <a:extLst>
              <a:ext uri="{FF2B5EF4-FFF2-40B4-BE49-F238E27FC236}">
                <a16:creationId xmlns:a16="http://schemas.microsoft.com/office/drawing/2014/main" id="{E84FEC70-7FEC-0C2D-2EC3-C16D95422A6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12915" y="4970548"/>
            <a:ext cx="2965305" cy="2223979"/>
          </a:xfrm>
          <a:prstGeom prst="rect">
            <a:avLst/>
          </a:prstGeom>
        </p:spPr>
      </p:pic>
      <p:pic>
        <p:nvPicPr>
          <p:cNvPr id="25" name="Imagen 24">
            <a:extLst>
              <a:ext uri="{FF2B5EF4-FFF2-40B4-BE49-F238E27FC236}">
                <a16:creationId xmlns:a16="http://schemas.microsoft.com/office/drawing/2014/main" id="{EB4C658D-23EF-22B0-B38A-A7932B86176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79781" y="4970548"/>
            <a:ext cx="2965305" cy="2223978"/>
          </a:xfrm>
          <a:prstGeom prst="rect">
            <a:avLst/>
          </a:prstGeom>
        </p:spPr>
      </p:pic>
      <p:sp>
        <p:nvSpPr>
          <p:cNvPr id="28" name="Rectángulo 27">
            <a:extLst>
              <a:ext uri="{FF2B5EF4-FFF2-40B4-BE49-F238E27FC236}">
                <a16:creationId xmlns:a16="http://schemas.microsoft.com/office/drawing/2014/main" id="{FE2CC6BD-628A-5E89-7E56-E0E3275DF8CC}"/>
              </a:ext>
            </a:extLst>
          </p:cNvPr>
          <p:cNvSpPr/>
          <p:nvPr/>
        </p:nvSpPr>
        <p:spPr>
          <a:xfrm>
            <a:off x="931421" y="6988098"/>
            <a:ext cx="2346800" cy="230966"/>
          </a:xfrm>
          <a:prstGeom prst="rect">
            <a:avLst/>
          </a:prstGeom>
          <a:solidFill>
            <a:srgbClr val="FFFFFF">
              <a:alpha val="61176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s-ES" sz="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Carrera 63 con calle 17 sur – Parqueo en vías </a:t>
            </a:r>
            <a:endParaRPr lang="es-CO" sz="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" name="Rectángulo 28">
            <a:extLst>
              <a:ext uri="{FF2B5EF4-FFF2-40B4-BE49-F238E27FC236}">
                <a16:creationId xmlns:a16="http://schemas.microsoft.com/office/drawing/2014/main" id="{7B7452CC-21A0-2084-75F0-8DF4FE8E6250}"/>
              </a:ext>
            </a:extLst>
          </p:cNvPr>
          <p:cNvSpPr/>
          <p:nvPr/>
        </p:nvSpPr>
        <p:spPr>
          <a:xfrm>
            <a:off x="4198285" y="6993204"/>
            <a:ext cx="2346800" cy="230966"/>
          </a:xfrm>
          <a:prstGeom prst="rect">
            <a:avLst/>
          </a:prstGeom>
          <a:solidFill>
            <a:srgbClr val="FFFFFF">
              <a:alpha val="61176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s-ES" sz="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Carrera 63 con calle 18 sur – Parqueo en vías</a:t>
            </a:r>
            <a:endParaRPr lang="es-CO" sz="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1" name="CuadroTexto 30">
            <a:extLst>
              <a:ext uri="{FF2B5EF4-FFF2-40B4-BE49-F238E27FC236}">
                <a16:creationId xmlns:a16="http://schemas.microsoft.com/office/drawing/2014/main" id="{F3866DF9-2F1E-54E1-BB32-A55FAE333B75}"/>
              </a:ext>
            </a:extLst>
          </p:cNvPr>
          <p:cNvSpPr txBox="1"/>
          <p:nvPr/>
        </p:nvSpPr>
        <p:spPr>
          <a:xfrm>
            <a:off x="263839" y="2443677"/>
            <a:ext cx="6421731" cy="22929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fontAlgn="base"/>
            <a:r>
              <a:rPr lang="es-ES" sz="1100" dirty="0"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  <a:r>
              <a:rPr lang="es-ES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Hacemos </a:t>
            </a:r>
            <a:r>
              <a:rPr lang="es-ES" sz="1100" dirty="0">
                <a:latin typeface="Arial" panose="020B0604020202020204" pitchFamily="34" charset="0"/>
                <a:cs typeface="Arial" panose="020B0604020202020204" pitchFamily="34" charset="0"/>
              </a:rPr>
              <a:t>un llamado respetuoso a las personas residentes y visitantes del sector, para evitar el estacionamiento en lugares no autorizados durante la ejecución de las obras. Recordemos que esta práctica genera obstrucciones en la vía pública y afecta significativamente los tiempos de movilidad de las demás personas.</a:t>
            </a:r>
          </a:p>
          <a:p>
            <a:pPr algn="just" fontAlgn="base"/>
            <a:r>
              <a:rPr lang="es-ES" sz="1100" dirty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s-ES" sz="11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s-ES" sz="1100" dirty="0">
                <a:latin typeface="Arial" panose="020B0604020202020204" pitchFamily="34" charset="0"/>
                <a:cs typeface="Arial" panose="020B0604020202020204" pitchFamily="34" charset="0"/>
              </a:rPr>
              <a:t>Tengamos en cuenta las siguientes recomendaciones:</a:t>
            </a:r>
          </a:p>
          <a:p>
            <a:pPr algn="just" fontAlgn="base"/>
            <a:endParaRPr lang="es-ES" sz="11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 algn="just" fontAlgn="base">
              <a:buFont typeface="Arial" panose="020B0604020202020204" pitchFamily="34" charset="0"/>
              <a:buChar char="•"/>
            </a:pPr>
            <a:r>
              <a:rPr lang="es-ES" sz="1100" dirty="0">
                <a:latin typeface="Arial" panose="020B0604020202020204" pitchFamily="34" charset="0"/>
                <a:cs typeface="Arial" panose="020B0604020202020204" pitchFamily="34" charset="0"/>
              </a:rPr>
              <a:t>Evitar parquear sobre andenes, zonas verdes o espacios peatonales.</a:t>
            </a:r>
          </a:p>
          <a:p>
            <a:pPr marL="171450" indent="-171450" algn="just" fontAlgn="base">
              <a:buFont typeface="Arial" panose="020B0604020202020204" pitchFamily="34" charset="0"/>
              <a:buChar char="•"/>
            </a:pPr>
            <a:r>
              <a:rPr lang="es-ES" sz="1100" dirty="0">
                <a:latin typeface="Arial" panose="020B0604020202020204" pitchFamily="34" charset="0"/>
                <a:cs typeface="Arial" panose="020B0604020202020204" pitchFamily="34" charset="0"/>
              </a:rPr>
              <a:t>Respetar siempre las señales de tránsito ubicadas a lo largo del proyecto y en zonas aledañas. </a:t>
            </a:r>
          </a:p>
          <a:p>
            <a:pPr marL="171450" indent="-171450" algn="just" fontAlgn="base">
              <a:buFont typeface="Arial" panose="020B0604020202020204" pitchFamily="34" charset="0"/>
              <a:buChar char="•"/>
            </a:pPr>
            <a:r>
              <a:rPr lang="es-ES" sz="1100" dirty="0">
                <a:latin typeface="Arial" panose="020B0604020202020204" pitchFamily="34" charset="0"/>
                <a:cs typeface="Arial" panose="020B0604020202020204" pitchFamily="34" charset="0"/>
              </a:rPr>
              <a:t>Ciclistas y peatones deben prestar atención a la señalización dispuesta al transitar por la zona.</a:t>
            </a:r>
          </a:p>
          <a:p>
            <a:pPr marL="171450" indent="-171450" algn="just" fontAlgn="base">
              <a:buFont typeface="Arial" panose="020B0604020202020204" pitchFamily="34" charset="0"/>
              <a:buChar char="•"/>
            </a:pPr>
            <a:r>
              <a:rPr lang="es-ES" sz="1100" dirty="0">
                <a:latin typeface="Arial" panose="020B0604020202020204" pitchFamily="34" charset="0"/>
                <a:cs typeface="Arial" panose="020B0604020202020204" pitchFamily="34" charset="0"/>
              </a:rPr>
              <a:t>Recordar que no está permitido el ingreso a las zonas de obra.</a:t>
            </a:r>
          </a:p>
          <a:p>
            <a:pPr algn="just" fontAlgn="base"/>
            <a:endParaRPr lang="es-ES" sz="11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 fontAlgn="base"/>
            <a:r>
              <a:rPr lang="es-ES" sz="1100" dirty="0">
                <a:latin typeface="Arial" panose="020B0604020202020204" pitchFamily="34" charset="0"/>
                <a:cs typeface="Arial" panose="020B0604020202020204" pitchFamily="34" charset="0"/>
              </a:rPr>
              <a:t>Ofrecemos disculpas por las posibles incomodidades y agradecemos su colaboración.</a:t>
            </a:r>
          </a:p>
        </p:txBody>
      </p:sp>
      <p:sp>
        <p:nvSpPr>
          <p:cNvPr id="33" name="Marcador de texto 1">
            <a:extLst>
              <a:ext uri="{FF2B5EF4-FFF2-40B4-BE49-F238E27FC236}">
                <a16:creationId xmlns:a16="http://schemas.microsoft.com/office/drawing/2014/main" id="{E1DEBD16-A838-006E-1A69-6B8F73174258}"/>
              </a:ext>
            </a:extLst>
          </p:cNvPr>
          <p:cNvSpPr txBox="1">
            <a:spLocks/>
          </p:cNvSpPr>
          <p:nvPr/>
        </p:nvSpPr>
        <p:spPr>
          <a:xfrm>
            <a:off x="636705" y="962402"/>
            <a:ext cx="5845633" cy="4247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s-MX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</a:rPr>
              <a:t>Construcción de la avenida </a:t>
            </a:r>
            <a:r>
              <a:rPr lang="es-MX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</a:rPr>
              <a:t>Boyacá</a:t>
            </a:r>
            <a:endParaRPr lang="es-CO" sz="2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4" name="CuadroTexto 33">
            <a:extLst>
              <a:ext uri="{FF2B5EF4-FFF2-40B4-BE49-F238E27FC236}">
                <a16:creationId xmlns:a16="http://schemas.microsoft.com/office/drawing/2014/main" id="{6010E973-7849-0742-3161-7251B1C133BB}"/>
              </a:ext>
            </a:extLst>
          </p:cNvPr>
          <p:cNvSpPr txBox="1"/>
          <p:nvPr/>
        </p:nvSpPr>
        <p:spPr>
          <a:xfrm>
            <a:off x="1061943" y="1372307"/>
            <a:ext cx="499515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200" b="1" dirty="0">
                <a:solidFill>
                  <a:schemeClr val="bg1"/>
                </a:solidFill>
                <a:latin typeface="Arial" panose="020B0604020202020204" pitchFamily="34" charset="0"/>
              </a:rPr>
              <a:t>entre avenida San Antonio (calle 183) y avenida El Polo (calle </a:t>
            </a:r>
            <a:r>
              <a:rPr lang="es-MX" sz="1200" b="1" dirty="0" smtClean="0">
                <a:solidFill>
                  <a:schemeClr val="bg1"/>
                </a:solidFill>
                <a:latin typeface="Arial" panose="020B0604020202020204" pitchFamily="34" charset="0"/>
              </a:rPr>
              <a:t>201)</a:t>
            </a:r>
            <a:endParaRPr lang="es-CO" sz="1200" dirty="0">
              <a:solidFill>
                <a:schemeClr val="bg1"/>
              </a:solidFill>
            </a:endParaRPr>
          </a:p>
        </p:txBody>
      </p:sp>
      <p:pic>
        <p:nvPicPr>
          <p:cNvPr id="35" name="Imagen 34">
            <a:extLst>
              <a:ext uri="{FF2B5EF4-FFF2-40B4-BE49-F238E27FC236}">
                <a16:creationId xmlns:a16="http://schemas.microsoft.com/office/drawing/2014/main" id="{D0C9EDD4-567D-89F5-4D56-35C8B599CAE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396901" y="15857"/>
            <a:ext cx="1099315" cy="710518"/>
          </a:xfrm>
          <a:prstGeom prst="rect">
            <a:avLst/>
          </a:prstGeom>
        </p:spPr>
      </p:pic>
      <p:sp>
        <p:nvSpPr>
          <p:cNvPr id="36" name="Marcador de texto 2">
            <a:extLst>
              <a:ext uri="{FF2B5EF4-FFF2-40B4-BE49-F238E27FC236}">
                <a16:creationId xmlns:a16="http://schemas.microsoft.com/office/drawing/2014/main" id="{F78B6393-7ED1-BE48-934B-D8494C03E008}"/>
              </a:ext>
            </a:extLst>
          </p:cNvPr>
          <p:cNvSpPr txBox="1">
            <a:spLocks/>
          </p:cNvSpPr>
          <p:nvPr/>
        </p:nvSpPr>
        <p:spPr>
          <a:xfrm>
            <a:off x="832337" y="137583"/>
            <a:ext cx="4372709" cy="578220"/>
          </a:xfrm>
          <a:prstGeom prst="rect">
            <a:avLst/>
          </a:prstGeom>
        </p:spPr>
        <p:txBody>
          <a:bodyPr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 algn="just">
              <a:lnSpc>
                <a:spcPct val="100000"/>
              </a:lnSpc>
              <a:spcBef>
                <a:spcPts val="0"/>
              </a:spcBef>
              <a:buNone/>
            </a:pPr>
            <a:r>
              <a:rPr lang="es-CO" sz="800" dirty="0" smtClean="0">
                <a:latin typeface="Arial" panose="020B0604020202020204" pitchFamily="34" charset="0"/>
                <a:cs typeface="Arial" panose="020B0604020202020204" pitchFamily="34" charset="0"/>
              </a:rPr>
              <a:t>Este proyecto se </a:t>
            </a:r>
            <a:r>
              <a:rPr lang="es-CO" sz="800" dirty="0">
                <a:latin typeface="Arial" panose="020B0604020202020204" pitchFamily="34" charset="0"/>
                <a:cs typeface="Arial" panose="020B0604020202020204" pitchFamily="34" charset="0"/>
              </a:rPr>
              <a:t>realiza </a:t>
            </a:r>
            <a:r>
              <a:rPr lang="es-ES" sz="800" dirty="0">
                <a:latin typeface="Arial" panose="020B0604020202020204" pitchFamily="34" charset="0"/>
                <a:cs typeface="Arial" panose="020B0604020202020204" pitchFamily="34" charset="0"/>
              </a:rPr>
              <a:t>en el marco del Convenio Específico de Cooperación para la intervención de suelo destinado a infraestructura vial y espacio público, a cargo de terceros, IDU - Fideicomiso Lagos de Torca.</a:t>
            </a:r>
          </a:p>
          <a:p>
            <a:pPr marL="0" lvl="1" indent="0" algn="just">
              <a:lnSpc>
                <a:spcPct val="100000"/>
              </a:lnSpc>
              <a:spcBef>
                <a:spcPts val="0"/>
              </a:spcBef>
              <a:buNone/>
            </a:pPr>
            <a:endParaRPr lang="es-CO" sz="8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s-CO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just">
              <a:buNone/>
            </a:pPr>
            <a:endParaRPr lang="es-E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8" name="Marcador de texto 15">
            <a:extLst>
              <a:ext uri="{FF2B5EF4-FFF2-40B4-BE49-F238E27FC236}">
                <a16:creationId xmlns:a16="http://schemas.microsoft.com/office/drawing/2014/main" id="{0FC0BD04-68C0-487F-4D2E-B0298E664FCD}"/>
              </a:ext>
            </a:extLst>
          </p:cNvPr>
          <p:cNvSpPr txBox="1">
            <a:spLocks/>
          </p:cNvSpPr>
          <p:nvPr/>
        </p:nvSpPr>
        <p:spPr>
          <a:xfrm>
            <a:off x="290613" y="7992667"/>
            <a:ext cx="2711450" cy="93345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s-MX" sz="750" b="1" dirty="0">
                <a:latin typeface="Arial" panose="020B0604020202020204" pitchFamily="34" charset="0"/>
                <a:cs typeface="Arial" panose="020B0604020202020204" pitchFamily="34" charset="0"/>
              </a:rPr>
              <a:t>Más información sobre el </a:t>
            </a:r>
            <a:r>
              <a:rPr lang="es-CO" sz="750" b="1" dirty="0" smtClean="0">
                <a:solidFill>
                  <a:srgbClr val="000000"/>
                </a:solidFill>
                <a:latin typeface="Arial"/>
              </a:rPr>
              <a:t>Convenio IDU 1919 de 2024.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s-CO" sz="750" dirty="0" smtClean="0">
                <a:solidFill>
                  <a:srgbClr val="000000"/>
                </a:solidFill>
                <a:latin typeface="Arial"/>
              </a:rPr>
              <a:t>Dirección: Calle 183 No. 70-98</a:t>
            </a:r>
            <a:endParaRPr lang="es-CO" sz="750" dirty="0" smtClean="0">
              <a:solidFill>
                <a:srgbClr val="000000"/>
              </a:solidFill>
              <a:latin typeface="Arial"/>
              <a:cs typeface="Arial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s-CO" sz="750" dirty="0" smtClean="0">
                <a:solidFill>
                  <a:srgbClr val="000000"/>
                </a:solidFill>
                <a:latin typeface="Arial"/>
              </a:rPr>
              <a:t>Horario de atención: lunes a viernes de 8:00 a.m. a 4.00 p.m. celular: </a:t>
            </a:r>
            <a:r>
              <a:rPr lang="es-CO" sz="750" dirty="0" smtClean="0">
                <a:solidFill>
                  <a:srgbClr val="3B3838"/>
                </a:solidFill>
                <a:latin typeface="Arial"/>
              </a:rPr>
              <a:t>3133943098</a:t>
            </a:r>
            <a:endParaRPr lang="es-CO" sz="750" dirty="0" smtClean="0">
              <a:solidFill>
                <a:srgbClr val="000000"/>
              </a:solidFill>
              <a:latin typeface="Arial"/>
              <a:cs typeface="Arial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s-CO" sz="750" dirty="0" smtClean="0">
                <a:solidFill>
                  <a:srgbClr val="000000"/>
                </a:solidFill>
                <a:latin typeface="Arial"/>
              </a:rPr>
              <a:t>Contratista: Consorcio YDN Boyacá   </a:t>
            </a:r>
            <a:endParaRPr lang="es-CO" sz="750" dirty="0" smtClean="0">
              <a:solidFill>
                <a:srgbClr val="000000"/>
              </a:solidFill>
              <a:latin typeface="Arial"/>
              <a:cs typeface="Arial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s-CO" sz="750" dirty="0" smtClean="0">
                <a:solidFill>
                  <a:srgbClr val="000000"/>
                </a:solidFill>
                <a:latin typeface="Arial"/>
              </a:rPr>
              <a:t>Correo electrónico: puntoiduboyaca@gmail.com</a:t>
            </a:r>
            <a:endParaRPr lang="es-CO" sz="750" dirty="0" smtClean="0">
              <a:solidFill>
                <a:srgbClr val="000000"/>
              </a:solidFill>
              <a:latin typeface="Arial"/>
              <a:cs typeface="Arial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s-CO" sz="750" dirty="0" smtClean="0">
                <a:solidFill>
                  <a:srgbClr val="000000"/>
                </a:solidFill>
                <a:latin typeface="Arial"/>
              </a:rPr>
              <a:t>Interventoría: ACI Proyectos S.A.S</a:t>
            </a:r>
            <a:br>
              <a:rPr lang="es-CO" sz="750" dirty="0" smtClean="0">
                <a:solidFill>
                  <a:srgbClr val="000000"/>
                </a:solidFill>
                <a:latin typeface="Arial"/>
              </a:rPr>
            </a:br>
            <a:r>
              <a:rPr lang="es-CO" sz="750" dirty="0" smtClean="0">
                <a:solidFill>
                  <a:srgbClr val="000000"/>
                </a:solidFill>
                <a:latin typeface="Arial"/>
                <a:cs typeface="Arial"/>
              </a:rPr>
              <a:t>Promotor: Fideicomiso Lagos de Torca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endParaRPr lang="es-CO" sz="750" b="1" dirty="0" smtClean="0">
              <a:solidFill>
                <a:srgbClr val="000000"/>
              </a:solidFill>
              <a:latin typeface="Arial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endParaRPr lang="es-CO" sz="750" dirty="0">
              <a:solidFill>
                <a:srgbClr val="000000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756736231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Tema d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54</TotalTime>
  <Words>158</Words>
  <Application>Microsoft Office PowerPoint</Application>
  <PresentationFormat>Carta (216 x 279 mm)</PresentationFormat>
  <Paragraphs>42</Paragraphs>
  <Slides>1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2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4" baseType="lpstr">
      <vt:lpstr>Arial</vt:lpstr>
      <vt:lpstr>Calibri</vt:lpstr>
      <vt:lpstr>Tema de Office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Ana Maria Catalina Gonzalez Guarin</dc:creator>
  <cp:lastModifiedBy>Ana Maria Catalina Gonzalez Guarin</cp:lastModifiedBy>
  <cp:revision>20</cp:revision>
  <dcterms:created xsi:type="dcterms:W3CDTF">2025-09-15T15:39:37Z</dcterms:created>
  <dcterms:modified xsi:type="dcterms:W3CDTF">2025-09-15T20:59:00Z</dcterms:modified>
</cp:coreProperties>
</file>