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2862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312387" y="2754485"/>
            <a:ext cx="313149" cy="313149"/>
            <a:chOff x="241045" y="3139810"/>
            <a:chExt cx="372769" cy="372769"/>
          </a:xfrm>
        </p:grpSpPr>
        <p:sp>
          <p:nvSpPr>
            <p:cNvPr id="6" name="Elipse 5"/>
            <p:cNvSpPr/>
            <p:nvPr/>
          </p:nvSpPr>
          <p:spPr>
            <a:xfrm>
              <a:off x="241045" y="3139810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ADEABDA-4B0A-D547-B959-9249D1E16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985" y="3230151"/>
              <a:ext cx="191781" cy="198918"/>
            </a:xfrm>
            <a:prstGeom prst="rect">
              <a:avLst/>
            </a:prstGeom>
          </p:spPr>
        </p:pic>
      </p:grpSp>
      <p:grpSp>
        <p:nvGrpSpPr>
          <p:cNvPr id="14" name="Grupo 13"/>
          <p:cNvGrpSpPr/>
          <p:nvPr/>
        </p:nvGrpSpPr>
        <p:grpSpPr>
          <a:xfrm>
            <a:off x="3184769" y="7538945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311267" y="7538945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Marcador de texto 4"/>
          <p:cNvSpPr txBox="1">
            <a:spLocks/>
          </p:cNvSpPr>
          <p:nvPr/>
        </p:nvSpPr>
        <p:spPr>
          <a:xfrm>
            <a:off x="206734" y="1804498"/>
            <a:ext cx="6626225" cy="5157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b="1" dirty="0" smtClean="0">
                <a:latin typeface="Arial" panose="020B0604020202020204" pitchFamily="34" charset="0"/>
                <a:cs typeface="Arial" panose="020B0604020202020204" pitchFamily="34" charset="0"/>
              </a:rPr>
              <a:t>Actividades </a:t>
            </a:r>
            <a:r>
              <a:rPr lang="es-MX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Silviculturales</a:t>
            </a:r>
            <a:endParaRPr lang="es-MX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Marcador de texto 11"/>
          <p:cNvSpPr txBox="1">
            <a:spLocks/>
          </p:cNvSpPr>
          <p:nvPr/>
        </p:nvSpPr>
        <p:spPr>
          <a:xfrm>
            <a:off x="2314208" y="2584393"/>
            <a:ext cx="4729080" cy="34048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2000" dirty="0"/>
          </a:p>
        </p:txBody>
      </p:sp>
      <p:grpSp>
        <p:nvGrpSpPr>
          <p:cNvPr id="3" name="Grupo 2"/>
          <p:cNvGrpSpPr/>
          <p:nvPr/>
        </p:nvGrpSpPr>
        <p:grpSpPr>
          <a:xfrm>
            <a:off x="312387" y="3868373"/>
            <a:ext cx="313149" cy="313149"/>
            <a:chOff x="250269" y="4011261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250269" y="401126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46" name="Google Shape;25;p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92664" y="4062596"/>
              <a:ext cx="269530" cy="26953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8" name="CuadroTexto 47">
            <a:extLst>
              <a:ext uri="{FF2B5EF4-FFF2-40B4-BE49-F238E27FC236}">
                <a16:creationId xmlns:a16="http://schemas.microsoft.com/office/drawing/2014/main" id="{5DB88FB1-A991-7453-5214-3EDC17D00A21}"/>
              </a:ext>
            </a:extLst>
          </p:cNvPr>
          <p:cNvSpPr txBox="1"/>
          <p:nvPr/>
        </p:nvSpPr>
        <p:spPr>
          <a:xfrm>
            <a:off x="4547937" y="7040546"/>
            <a:ext cx="1778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solidFill>
                  <a:schemeClr val="bg1"/>
                </a:solidFill>
                <a:latin typeface="+mj-lt"/>
              </a:rPr>
              <a:t>Calle 72 con carrera 96</a:t>
            </a:r>
            <a:endParaRPr lang="es-CO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99B1325B-11E3-59DC-D886-E35B4974FB58}"/>
              </a:ext>
            </a:extLst>
          </p:cNvPr>
          <p:cNvSpPr txBox="1"/>
          <p:nvPr/>
        </p:nvSpPr>
        <p:spPr>
          <a:xfrm>
            <a:off x="4937760" y="7063205"/>
            <a:ext cx="1912713" cy="20005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es-ES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Estado actual - Calle </a:t>
            </a:r>
            <a:r>
              <a:rPr lang="es-ES" sz="700" b="1" dirty="0">
                <a:latin typeface="Arial" panose="020B0604020202020204" pitchFamily="34" charset="0"/>
                <a:cs typeface="Arial" panose="020B0604020202020204" pitchFamily="34" charset="0"/>
              </a:rPr>
              <a:t>127 con carrera </a:t>
            </a:r>
            <a:r>
              <a:rPr lang="es-ES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51a</a:t>
            </a:r>
            <a:endParaRPr lang="es-CO" sz="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3408136" y="7532151"/>
            <a:ext cx="32820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Cerezo, </a:t>
            </a:r>
            <a:r>
              <a:rPr lang="es-CO" sz="800" dirty="0" err="1">
                <a:latin typeface="Arial" panose="020B0604020202020204" pitchFamily="34" charset="0"/>
                <a:cs typeface="Arial" panose="020B0604020202020204" pitchFamily="34" charset="0"/>
              </a:rPr>
              <a:t>Verbenal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s-CO" sz="800" dirty="0" err="1">
                <a:latin typeface="Arial" panose="020B0604020202020204" pitchFamily="34" charset="0"/>
                <a:cs typeface="Arial" panose="020B0604020202020204" pitchFamily="34" charset="0"/>
              </a:rPr>
              <a:t>Mirandela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Marcador de texto 26"/>
          <p:cNvSpPr txBox="1">
            <a:spLocks/>
          </p:cNvSpPr>
          <p:nvPr/>
        </p:nvSpPr>
        <p:spPr>
          <a:xfrm>
            <a:off x="669735" y="2697106"/>
            <a:ext cx="6062844" cy="1758003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partir del 22 de septiembre de 2025, y en horario nocturno, realizaremos el traslado de tres árboles (2 Guayacanes de Manizales y 1 </a:t>
            </a:r>
            <a:r>
              <a:rPr lang="es-E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Calistemo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) a la zona verde frente al Conjunto Residencial Alameda de Santa Fe.</a:t>
            </a:r>
          </a:p>
          <a:p>
            <a:pPr marL="0" indent="0" algn="just">
              <a:buNone/>
            </a:pP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Estas actividades se realizan con aprobación de la Secretaría Distrital de Ambiente, mediante Resolución No. 01809 del 11 de diciembre de 2024.</a:t>
            </a:r>
          </a:p>
          <a:p>
            <a:pPr marL="0" indent="0" algn="just">
              <a:buNone/>
            </a:pP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Solicitamos atender las indicaciones del personal de obra, no ingresar a la zona de trabajo. Ofrecemos excusas por las posibles incomodidades y agradecemos la paciencia de la comunidad durante las actividades. </a:t>
            </a:r>
          </a:p>
          <a:p>
            <a:pPr marL="0" indent="0" algn="just">
              <a:buNone/>
            </a:pP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312388" y="3362604"/>
            <a:ext cx="313149" cy="313149"/>
            <a:chOff x="312388" y="3362604"/>
            <a:chExt cx="313149" cy="313149"/>
          </a:xfrm>
        </p:grpSpPr>
        <p:sp>
          <p:nvSpPr>
            <p:cNvPr id="5" name="Elipse 4"/>
            <p:cNvSpPr/>
            <p:nvPr/>
          </p:nvSpPr>
          <p:spPr>
            <a:xfrm>
              <a:off x="312388" y="3362604"/>
              <a:ext cx="313149" cy="3131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462" y="3428071"/>
              <a:ext cx="175910" cy="175910"/>
            </a:xfrm>
            <a:prstGeom prst="rect">
              <a:avLst/>
            </a:prstGeom>
          </p:spPr>
        </p:pic>
      </p:grpSp>
      <p:pic>
        <p:nvPicPr>
          <p:cNvPr id="34" name="Imagen 33">
            <a:extLst>
              <a:ext uri="{FF2B5EF4-FFF2-40B4-BE49-F238E27FC236}">
                <a16:creationId xmlns:a16="http://schemas.microsoft.com/office/drawing/2014/main" id="{1770DE67-F9AD-9DE9-48C1-4D7A13A85AD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8" b="352"/>
          <a:stretch/>
        </p:blipFill>
        <p:spPr>
          <a:xfrm>
            <a:off x="-1" y="4582635"/>
            <a:ext cx="6858001" cy="2757820"/>
          </a:xfrm>
          <a:prstGeom prst="rect">
            <a:avLst/>
          </a:prstGeom>
        </p:spPr>
      </p:pic>
      <p:sp>
        <p:nvSpPr>
          <p:cNvPr id="36" name="CuadroTexto 35"/>
          <p:cNvSpPr txBox="1"/>
          <p:nvPr/>
        </p:nvSpPr>
        <p:spPr>
          <a:xfrm>
            <a:off x="5800549" y="7102101"/>
            <a:ext cx="1032409" cy="215444"/>
          </a:xfrm>
          <a:prstGeom prst="rect">
            <a:avLst/>
          </a:prstGeom>
          <a:solidFill>
            <a:srgbClr val="FFFFFF">
              <a:alpha val="61176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es-ES" sz="800" dirty="0" smtClean="0"/>
              <a:t>Zona de actividades</a:t>
            </a:r>
            <a:endParaRPr lang="es-ES" sz="800" dirty="0"/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A3740109-A37A-6822-8041-88C6B5B18AAC}"/>
              </a:ext>
            </a:extLst>
          </p:cNvPr>
          <p:cNvSpPr txBox="1"/>
          <p:nvPr/>
        </p:nvSpPr>
        <p:spPr>
          <a:xfrm>
            <a:off x="514964" y="7462864"/>
            <a:ext cx="26032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: más de 10.000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800" b="1" dirty="0">
                <a:latin typeface="Arial" panose="020B0604020202020204" pitchFamily="34" charset="0"/>
                <a:cs typeface="Arial" panose="020B0604020202020204" pitchFamily="34" charset="0"/>
              </a:rPr>
              <a:t>Localidades: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Suba y </a:t>
            </a: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Usaquén</a:t>
            </a: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40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45" name="Imagen 44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53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165</Words>
  <Application>Microsoft Office PowerPoint</Application>
  <PresentationFormat>Carta (216 x 279 mm)</PresentationFormat>
  <Paragraphs>21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16</cp:revision>
  <dcterms:created xsi:type="dcterms:W3CDTF">2025-09-15T15:39:37Z</dcterms:created>
  <dcterms:modified xsi:type="dcterms:W3CDTF">2025-09-15T20:09:09Z</dcterms:modified>
</cp:coreProperties>
</file>