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267838" y="3029808"/>
            <a:ext cx="313149" cy="313149"/>
            <a:chOff x="241045" y="3139810"/>
            <a:chExt cx="372769" cy="372769"/>
          </a:xfrm>
        </p:grpSpPr>
        <p:sp>
          <p:nvSpPr>
            <p:cNvPr id="6" name="Elipse 5"/>
            <p:cNvSpPr/>
            <p:nvPr/>
          </p:nvSpPr>
          <p:spPr>
            <a:xfrm>
              <a:off x="241045" y="3139810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5ADEABDA-4B0A-D547-B959-9249D1E161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985" y="3230151"/>
              <a:ext cx="191781" cy="198918"/>
            </a:xfrm>
            <a:prstGeom prst="rect">
              <a:avLst/>
            </a:prstGeom>
          </p:spPr>
        </p:pic>
      </p:grpSp>
      <p:grpSp>
        <p:nvGrpSpPr>
          <p:cNvPr id="14" name="Grupo 13"/>
          <p:cNvGrpSpPr/>
          <p:nvPr/>
        </p:nvGrpSpPr>
        <p:grpSpPr>
          <a:xfrm>
            <a:off x="3184769" y="7538945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311267" y="7538945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Marcador de texto 4"/>
          <p:cNvSpPr txBox="1">
            <a:spLocks/>
          </p:cNvSpPr>
          <p:nvPr/>
        </p:nvSpPr>
        <p:spPr>
          <a:xfrm>
            <a:off x="206734" y="1876690"/>
            <a:ext cx="6626225" cy="51576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1800" b="1" dirty="0">
                <a:latin typeface="Arial" panose="020B0604020202020204" pitchFamily="34" charset="0"/>
                <a:cs typeface="Arial" panose="020B0604020202020204" pitchFamily="34" charset="0"/>
              </a:rPr>
              <a:t>Cierres por avance de actividades</a:t>
            </a:r>
          </a:p>
        </p:txBody>
      </p:sp>
      <p:sp>
        <p:nvSpPr>
          <p:cNvPr id="43" name="Marcador de texto 11"/>
          <p:cNvSpPr txBox="1">
            <a:spLocks/>
          </p:cNvSpPr>
          <p:nvPr/>
        </p:nvSpPr>
        <p:spPr>
          <a:xfrm>
            <a:off x="2314208" y="2584393"/>
            <a:ext cx="4729080" cy="340487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2000" dirty="0"/>
          </a:p>
        </p:txBody>
      </p:sp>
      <p:grpSp>
        <p:nvGrpSpPr>
          <p:cNvPr id="3" name="Grupo 2"/>
          <p:cNvGrpSpPr/>
          <p:nvPr/>
        </p:nvGrpSpPr>
        <p:grpSpPr>
          <a:xfrm>
            <a:off x="267837" y="3786302"/>
            <a:ext cx="313149" cy="313149"/>
            <a:chOff x="250269" y="4011261"/>
            <a:chExt cx="372769" cy="372769"/>
          </a:xfrm>
        </p:grpSpPr>
        <p:sp>
          <p:nvSpPr>
            <p:cNvPr id="35" name="Elipse 34"/>
            <p:cNvSpPr/>
            <p:nvPr/>
          </p:nvSpPr>
          <p:spPr>
            <a:xfrm>
              <a:off x="250269" y="4011261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46" name="Google Shape;25;p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92664" y="4062596"/>
              <a:ext cx="269530" cy="26953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" name="Grupo 6"/>
          <p:cNvGrpSpPr/>
          <p:nvPr/>
        </p:nvGrpSpPr>
        <p:grpSpPr>
          <a:xfrm>
            <a:off x="256540" y="2554557"/>
            <a:ext cx="313149" cy="313149"/>
            <a:chOff x="241045" y="3571610"/>
            <a:chExt cx="372769" cy="372769"/>
          </a:xfrm>
        </p:grpSpPr>
        <p:sp>
          <p:nvSpPr>
            <p:cNvPr id="5" name="Elipse 4"/>
            <p:cNvSpPr/>
            <p:nvPr/>
          </p:nvSpPr>
          <p:spPr>
            <a:xfrm>
              <a:off x="241045" y="3571610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47" name="Google Shape;26;p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341139" y="3661734"/>
              <a:ext cx="172580" cy="24110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8" name="CuadroTexto 47">
            <a:extLst>
              <a:ext uri="{FF2B5EF4-FFF2-40B4-BE49-F238E27FC236}">
                <a16:creationId xmlns:a16="http://schemas.microsoft.com/office/drawing/2014/main" id="{5DB88FB1-A991-7453-5214-3EDC17D00A21}"/>
              </a:ext>
            </a:extLst>
          </p:cNvPr>
          <p:cNvSpPr txBox="1"/>
          <p:nvPr/>
        </p:nvSpPr>
        <p:spPr>
          <a:xfrm>
            <a:off x="4547937" y="6976748"/>
            <a:ext cx="17780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solidFill>
                  <a:schemeClr val="bg1"/>
                </a:solidFill>
                <a:latin typeface="+mj-lt"/>
              </a:rPr>
              <a:t>Calle 72 con carrera 96</a:t>
            </a:r>
            <a:endParaRPr lang="es-CO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8D00A06D-F01F-EB0E-B805-8CB9BE4F1479}"/>
              </a:ext>
            </a:extLst>
          </p:cNvPr>
          <p:cNvSpPr txBox="1"/>
          <p:nvPr/>
        </p:nvSpPr>
        <p:spPr>
          <a:xfrm>
            <a:off x="3668226" y="6962730"/>
            <a:ext cx="3537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solidFill>
                  <a:schemeClr val="bg1"/>
                </a:solidFill>
                <a:latin typeface="+mj-lt"/>
              </a:rPr>
              <a:t>Carrera 51 a con calle 127</a:t>
            </a:r>
            <a:endParaRPr lang="es-CO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2" name="CuadroTexto 51"/>
          <p:cNvSpPr txBox="1"/>
          <p:nvPr/>
        </p:nvSpPr>
        <p:spPr>
          <a:xfrm>
            <a:off x="3408137" y="7493641"/>
            <a:ext cx="30528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800" b="1" dirty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Villa Claudia, Villa Adriana, Milenta, Galán, Pradera, La Igualdad y La Floresta</a:t>
            </a:r>
          </a:p>
        </p:txBody>
      </p:sp>
      <p:sp>
        <p:nvSpPr>
          <p:cNvPr id="54" name="Marcador de texto 26">
            <a:extLst>
              <a:ext uri="{FF2B5EF4-FFF2-40B4-BE49-F238E27FC236}">
                <a16:creationId xmlns:a16="http://schemas.microsoft.com/office/drawing/2014/main" id="{2AB3BEE5-B749-38A0-5486-4CFDAC9D8E9B}"/>
              </a:ext>
            </a:extLst>
          </p:cNvPr>
          <p:cNvSpPr txBox="1">
            <a:spLocks/>
          </p:cNvSpPr>
          <p:nvPr/>
        </p:nvSpPr>
        <p:spPr>
          <a:xfrm>
            <a:off x="661150" y="2503843"/>
            <a:ext cx="6088566" cy="1838019"/>
          </a:xfrm>
          <a:prstGeom prst="rect">
            <a:avLst/>
          </a:prstGeom>
        </p:spPr>
        <p:txBody>
          <a:bodyPr/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dk1"/>
              </a:buClr>
              <a:buSzPts val="1200"/>
            </a:pP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Avanzamos con el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montaje de la pasarela principal del nuevo puente peatonal de la avenida calle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3, generando los siguientes cierres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por etapas, </a:t>
            </a:r>
            <a:r>
              <a:rPr lang="es-ES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ES" sz="1050" b="1" dirty="0">
                <a:latin typeface="Arial" panose="020B0604020202020204" pitchFamily="34" charset="0"/>
                <a:cs typeface="Arial" panose="020B0604020202020204" pitchFamily="34" charset="0"/>
              </a:rPr>
              <a:t>horario nocturno de 10:00 p.m. a 4:00 a.m</a:t>
            </a:r>
            <a:r>
              <a:rPr lang="es-ES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.: </a:t>
            </a:r>
            <a:endParaRPr lang="es-ES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dk1"/>
              </a:buClr>
              <a:buSzPts val="1200"/>
            </a:pPr>
            <a:endParaRPr lang="es-E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es-ES" sz="1050" b="1" dirty="0">
                <a:latin typeface="Arial" panose="020B0604020202020204" pitchFamily="34" charset="0"/>
                <a:cs typeface="Arial" panose="020B0604020202020204" pitchFamily="34" charset="0"/>
              </a:rPr>
              <a:t>Etapa </a:t>
            </a:r>
            <a:r>
              <a:rPr lang="es-ES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1 – Del 16 al 18 de septiembre de 2025: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ierre de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la calzada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del andén oriental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av.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carrera 68, 87 metros al norte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de la av. calle 3 (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zona verde en el plano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). Se habilitará un carril de la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calzada occidental en contraflujo para el tránsito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vehicular sur 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- norte 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s-ES" sz="1050" dirty="0">
                <a:latin typeface="Arial" panose="020B0604020202020204" pitchFamily="34" charset="0"/>
                <a:cs typeface="Arial" panose="020B0604020202020204" pitchFamily="34" charset="0"/>
              </a:rPr>
              <a:t>recorrido azul en el plano) y </a:t>
            </a:r>
            <a:r>
              <a:rPr lang="es-ES" sz="105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ciclorruta</a:t>
            </a:r>
            <a:r>
              <a:rPr lang="es-E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s-E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dk1"/>
              </a:buClr>
              <a:buSzPts val="1200"/>
            </a:pPr>
            <a:endParaRPr lang="es-E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dk1"/>
              </a:buClr>
              <a:buSzPts val="1200"/>
            </a:pP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Se 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recomienda atender las indicaciones del personal </a:t>
            </a:r>
            <a:r>
              <a:rPr lang="es-E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autorizado. Agradecemos la paciencia de la comunidad durante las actividades y </a:t>
            </a:r>
            <a:r>
              <a:rPr lang="es-ES" sz="1000" dirty="0">
                <a:latin typeface="Arial" panose="020B0604020202020204" pitchFamily="34" charset="0"/>
                <a:cs typeface="Arial" panose="020B0604020202020204" pitchFamily="34" charset="0"/>
              </a:rPr>
              <a:t>ofrecemos disculpas por las posibles incomodidades.</a:t>
            </a:r>
          </a:p>
        </p:txBody>
      </p:sp>
      <p:grpSp>
        <p:nvGrpSpPr>
          <p:cNvPr id="10" name="Grupo 9"/>
          <p:cNvGrpSpPr/>
          <p:nvPr/>
        </p:nvGrpSpPr>
        <p:grpSpPr>
          <a:xfrm>
            <a:off x="5393" y="4321343"/>
            <a:ext cx="3222977" cy="2919627"/>
            <a:chOff x="340625" y="4804813"/>
            <a:chExt cx="2716290" cy="2460630"/>
          </a:xfrm>
        </p:grpSpPr>
        <p:grpSp>
          <p:nvGrpSpPr>
            <p:cNvPr id="56" name="Grupo 55"/>
            <p:cNvGrpSpPr/>
            <p:nvPr/>
          </p:nvGrpSpPr>
          <p:grpSpPr>
            <a:xfrm>
              <a:off x="340625" y="4804813"/>
              <a:ext cx="2716290" cy="2460630"/>
              <a:chOff x="611480" y="4830720"/>
              <a:chExt cx="2621580" cy="2374835"/>
            </a:xfrm>
          </p:grpSpPr>
          <p:pic>
            <p:nvPicPr>
              <p:cNvPr id="61" name="Imagen 60">
                <a:extLst>
                  <a:ext uri="{FF2B5EF4-FFF2-40B4-BE49-F238E27FC236}">
                    <a16:creationId xmlns:a16="http://schemas.microsoft.com/office/drawing/2014/main" id="{99FEE631-6C30-2017-9607-1F330DFE17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555" b="3575"/>
              <a:stretch>
                <a:fillRect/>
              </a:stretch>
            </p:blipFill>
            <p:spPr>
              <a:xfrm>
                <a:off x="611480" y="4830720"/>
                <a:ext cx="2557173" cy="2374835"/>
              </a:xfrm>
              <a:prstGeom prst="rect">
                <a:avLst/>
              </a:prstGeom>
            </p:spPr>
          </p:pic>
          <p:pic>
            <p:nvPicPr>
              <p:cNvPr id="62" name="Imagen 61">
                <a:extLst>
                  <a:ext uri="{FF2B5EF4-FFF2-40B4-BE49-F238E27FC236}">
                    <a16:creationId xmlns:a16="http://schemas.microsoft.com/office/drawing/2014/main" id="{B5E304F9-9D86-637D-D905-3D17E7CEB4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66302">
                <a:off x="2864858" y="4841631"/>
                <a:ext cx="368202" cy="368202"/>
              </a:xfrm>
              <a:prstGeom prst="rect">
                <a:avLst/>
              </a:prstGeom>
            </p:spPr>
          </p:pic>
        </p:grpSp>
        <p:sp>
          <p:nvSpPr>
            <p:cNvPr id="51" name="CuadroTexto 50">
              <a:extLst>
                <a:ext uri="{FF2B5EF4-FFF2-40B4-BE49-F238E27FC236}">
                  <a16:creationId xmlns:a16="http://schemas.microsoft.com/office/drawing/2014/main" id="{99B1325B-11E3-59DC-D886-E35B4974FB58}"/>
                </a:ext>
              </a:extLst>
            </p:cNvPr>
            <p:cNvSpPr txBox="1"/>
            <p:nvPr/>
          </p:nvSpPr>
          <p:spPr>
            <a:xfrm>
              <a:off x="2495917" y="7028109"/>
              <a:ext cx="494262" cy="181574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Etapa 1</a:t>
              </a:r>
              <a:endParaRPr lang="es-CO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4" name="CuadroTexto 63">
            <a:extLst>
              <a:ext uri="{FF2B5EF4-FFF2-40B4-BE49-F238E27FC236}">
                <a16:creationId xmlns:a16="http://schemas.microsoft.com/office/drawing/2014/main" id="{A0D75F41-32D0-24CE-CF3C-D0CE571317C9}"/>
              </a:ext>
            </a:extLst>
          </p:cNvPr>
          <p:cNvSpPr txBox="1"/>
          <p:nvPr/>
        </p:nvSpPr>
        <p:spPr>
          <a:xfrm>
            <a:off x="529873" y="7462863"/>
            <a:ext cx="2603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9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</a:t>
            </a: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: 787.690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900" b="1" dirty="0">
                <a:latin typeface="Arial" panose="020B0604020202020204" pitchFamily="34" charset="0"/>
                <a:cs typeface="Arial" panose="020B0604020202020204" pitchFamily="34" charset="0"/>
              </a:rPr>
              <a:t>Localidades</a:t>
            </a: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: Puente Aranda - </a:t>
            </a:r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5" name="Imagen 64">
            <a:extLst>
              <a:ext uri="{FF2B5EF4-FFF2-40B4-BE49-F238E27FC236}">
                <a16:creationId xmlns:a16="http://schemas.microsoft.com/office/drawing/2014/main" id="{3947F8A5-98C2-4D5F-A356-037F9A5EC16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796" r="25641"/>
          <a:stretch/>
        </p:blipFill>
        <p:spPr>
          <a:xfrm>
            <a:off x="3308684" y="4354854"/>
            <a:ext cx="3549316" cy="2893309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99B1325B-11E3-59DC-D886-E35B4974FB58}"/>
              </a:ext>
            </a:extLst>
          </p:cNvPr>
          <p:cNvSpPr txBox="1"/>
          <p:nvPr/>
        </p:nvSpPr>
        <p:spPr>
          <a:xfrm>
            <a:off x="5811253" y="6971469"/>
            <a:ext cx="981814" cy="215444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lang="es-ES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Zona de obras</a:t>
            </a:r>
            <a:endParaRPr lang="es-CO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7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9" name="Imagen 38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40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832337" y="137583"/>
            <a:ext cx="4372709" cy="57822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s-CO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s-CO" sz="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CO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284</Words>
  <Application>Microsoft Office PowerPoint</Application>
  <PresentationFormat>Carta (216 x 279 mm)</PresentationFormat>
  <Paragraphs>24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17</cp:revision>
  <dcterms:created xsi:type="dcterms:W3CDTF">2025-09-15T15:39:37Z</dcterms:created>
  <dcterms:modified xsi:type="dcterms:W3CDTF">2025-09-15T19:58:38Z</dcterms:modified>
</cp:coreProperties>
</file>