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/>
          <p:nvPr/>
        </p:nvGrpSpPr>
        <p:grpSpPr>
          <a:xfrm>
            <a:off x="3184769" y="7538945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311267" y="7538945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Marcador de texto 11"/>
          <p:cNvSpPr txBox="1">
            <a:spLocks/>
          </p:cNvSpPr>
          <p:nvPr/>
        </p:nvSpPr>
        <p:spPr>
          <a:xfrm>
            <a:off x="2314208" y="2584393"/>
            <a:ext cx="4729080" cy="34048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2000" dirty="0"/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5DB88FB1-A991-7453-5214-3EDC17D00A21}"/>
              </a:ext>
            </a:extLst>
          </p:cNvPr>
          <p:cNvSpPr txBox="1"/>
          <p:nvPr/>
        </p:nvSpPr>
        <p:spPr>
          <a:xfrm>
            <a:off x="4547937" y="6976748"/>
            <a:ext cx="1778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+mj-lt"/>
              </a:rPr>
              <a:t>Calle 72 con carrera 96</a:t>
            </a:r>
            <a:endParaRPr lang="es-CO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3408136" y="7473536"/>
            <a:ext cx="3027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ella </a:t>
            </a:r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Vista, Porciúncula, Quinta de Camacho, El Nogal, El Refugio, La Cabrera 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y Los </a:t>
            </a:r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Rosales.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A3740109-A37A-6822-8041-88C6B5B18AAC}"/>
              </a:ext>
            </a:extLst>
          </p:cNvPr>
          <p:cNvSpPr txBox="1"/>
          <p:nvPr/>
        </p:nvSpPr>
        <p:spPr>
          <a:xfrm>
            <a:off x="574423" y="7470596"/>
            <a:ext cx="2603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más de 122.990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Localidad: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Chapinero </a:t>
            </a:r>
          </a:p>
        </p:txBody>
      </p:sp>
      <p:sp>
        <p:nvSpPr>
          <p:cNvPr id="30" name="Marcador de texto 12"/>
          <p:cNvSpPr txBox="1">
            <a:spLocks/>
          </p:cNvSpPr>
          <p:nvPr/>
        </p:nvSpPr>
        <p:spPr>
          <a:xfrm>
            <a:off x="115887" y="1858032"/>
            <a:ext cx="6626225" cy="5157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Solicitud de adecuación de bajantes de aguas lluvias</a:t>
            </a:r>
            <a:endParaRPr lang="es-MX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Marcador de posición de imagen 18">
            <a:extLst>
              <a:ext uri="{FF2B5EF4-FFF2-40B4-BE49-F238E27FC236}">
                <a16:creationId xmlns:a16="http://schemas.microsoft.com/office/drawing/2014/main" id="{F7EEDE0F-46BD-4F2F-8A50-0009635619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7" r="16414" b="16711"/>
          <a:stretch/>
        </p:blipFill>
        <p:spPr>
          <a:xfrm>
            <a:off x="4888883" y="2514360"/>
            <a:ext cx="1769825" cy="2339063"/>
          </a:xfrm>
          <a:prstGeom prst="rect">
            <a:avLst/>
          </a:prstGeom>
        </p:spPr>
      </p:pic>
      <p:sp>
        <p:nvSpPr>
          <p:cNvPr id="38" name="Rectángulo 37">
            <a:extLst>
              <a:ext uri="{FF2B5EF4-FFF2-40B4-BE49-F238E27FC236}">
                <a16:creationId xmlns:a16="http://schemas.microsoft.com/office/drawing/2014/main" id="{3E1E367C-B395-4084-8A42-D26D8A68D3D0}"/>
              </a:ext>
            </a:extLst>
          </p:cNvPr>
          <p:cNvSpPr/>
          <p:nvPr/>
        </p:nvSpPr>
        <p:spPr>
          <a:xfrm>
            <a:off x="5103972" y="4506765"/>
            <a:ext cx="1439963" cy="310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900" dirty="0"/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CAB0EB1F-45B0-4034-B596-DB659C494C88}"/>
              </a:ext>
            </a:extLst>
          </p:cNvPr>
          <p:cNvSpPr/>
          <p:nvPr/>
        </p:nvSpPr>
        <p:spPr>
          <a:xfrm>
            <a:off x="5238554" y="4580679"/>
            <a:ext cx="1394936" cy="310712"/>
          </a:xfrm>
          <a:prstGeom prst="rect">
            <a:avLst/>
          </a:prstGeom>
          <a:solidFill>
            <a:srgbClr val="FFF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MX" sz="900" dirty="0" smtClean="0">
                <a:solidFill>
                  <a:schemeClr val="tx1"/>
                </a:solidFill>
              </a:rPr>
              <a:t>Instalación incorrecta</a:t>
            </a:r>
            <a:endParaRPr lang="es-CO" sz="900" dirty="0">
              <a:solidFill>
                <a:schemeClr val="tx1"/>
              </a:solidFill>
            </a:endParaRPr>
          </a:p>
        </p:txBody>
      </p:sp>
      <p:grpSp>
        <p:nvGrpSpPr>
          <p:cNvPr id="40" name="Grupo 39"/>
          <p:cNvGrpSpPr/>
          <p:nvPr/>
        </p:nvGrpSpPr>
        <p:grpSpPr>
          <a:xfrm>
            <a:off x="4904172" y="4903820"/>
            <a:ext cx="1761220" cy="2355505"/>
            <a:chOff x="3889745" y="4924774"/>
            <a:chExt cx="1464770" cy="1959024"/>
          </a:xfrm>
        </p:grpSpPr>
        <p:pic>
          <p:nvPicPr>
            <p:cNvPr id="41" name="Imagen 40">
              <a:extLst>
                <a:ext uri="{FF2B5EF4-FFF2-40B4-BE49-F238E27FC236}">
                  <a16:creationId xmlns:a16="http://schemas.microsoft.com/office/drawing/2014/main" id="{99DCA041-B38E-4833-9F57-15A1C9E2C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89745" y="4924774"/>
              <a:ext cx="1464770" cy="1946536"/>
            </a:xfrm>
            <a:prstGeom prst="rect">
              <a:avLst/>
            </a:prstGeom>
          </p:spPr>
        </p:pic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CAB0EB1F-45B0-4034-B596-DB659C494C88}"/>
                </a:ext>
              </a:extLst>
            </p:cNvPr>
            <p:cNvSpPr/>
            <p:nvPr/>
          </p:nvSpPr>
          <p:spPr>
            <a:xfrm>
              <a:off x="4125951" y="6592612"/>
              <a:ext cx="1222152" cy="291186"/>
            </a:xfrm>
            <a:prstGeom prst="rect">
              <a:avLst/>
            </a:prstGeom>
            <a:solidFill>
              <a:srgbClr val="FFFFFF">
                <a:alpha val="5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MX" sz="900" dirty="0" smtClean="0">
                  <a:solidFill>
                    <a:schemeClr val="tx1"/>
                  </a:solidFill>
                </a:rPr>
                <a:t>Instalación correcta</a:t>
              </a:r>
              <a:endParaRPr lang="es-CO" sz="9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45" name="Imagen 44">
            <a:extLst>
              <a:ext uri="{FF2B5EF4-FFF2-40B4-BE49-F238E27FC236}">
                <a16:creationId xmlns:a16="http://schemas.microsoft.com/office/drawing/2014/main" id="{4C4D9CBA-AE67-4DF7-A3C2-61E1214DAF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9" t="11053" r="3191"/>
          <a:stretch/>
        </p:blipFill>
        <p:spPr>
          <a:xfrm>
            <a:off x="4976734" y="6791485"/>
            <a:ext cx="422664" cy="508589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E6D3DD5B-9749-4C83-A02C-CC5B823106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74" t="16617" r="51323" b="8669"/>
          <a:stretch/>
        </p:blipFill>
        <p:spPr>
          <a:xfrm>
            <a:off x="4888883" y="4493493"/>
            <a:ext cx="445530" cy="427209"/>
          </a:xfrm>
          <a:prstGeom prst="rect">
            <a:avLst/>
          </a:prstGeom>
        </p:spPr>
      </p:pic>
      <p:sp>
        <p:nvSpPr>
          <p:cNvPr id="49" name="Marcador de texto 16"/>
          <p:cNvSpPr txBox="1">
            <a:spLocks/>
          </p:cNvSpPr>
          <p:nvPr/>
        </p:nvSpPr>
        <p:spPr>
          <a:xfrm>
            <a:off x="311267" y="2437565"/>
            <a:ext cx="4236669" cy="314456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es-E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Informamos a la comunidad de la 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calle 73 entre carreras 7 y 15, calle 79b entre carreras 7 y 4 y calle 85 entre carreras 7 y 11</a:t>
            </a:r>
            <a:r>
              <a:rPr lang="es-E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, que con el fin de garantizar la sostenibilidad de las obras de espacio público que se están realizando: </a:t>
            </a:r>
            <a:endParaRPr lang="es-CO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s-E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Es necesario que las personas propietarias y/o responsables de los predios ubicados en estos tramos, y que actualmente vierten las aguas lluvias sobre el espacio público, adecúen el sistema de aguas lluvias. </a:t>
            </a:r>
            <a:endParaRPr lang="es-CO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s-E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Estas adecuaciones de deben realizar 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antes del 15 de octubre de 2025</a:t>
            </a:r>
            <a:r>
              <a:rPr lang="es-E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, con el fin de evitar la caída directa de las aguas sobre el espacio público, ya que esto genera afectaciones a las obras construidas.</a:t>
            </a:r>
            <a:endParaRPr lang="es-CO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s-E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La instalación o adecuación debe ser realizada por las personas propietarias y/o responsables de cada predio.</a:t>
            </a:r>
            <a:endParaRPr lang="es-CO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s-E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La no adecuación del sistema de bajantes de aguas lluvias, generará el deterioro de la obra construida, lo que iría en detrimento del patrimonio de toda la comunidad.</a:t>
            </a:r>
          </a:p>
          <a:p>
            <a:pPr algn="just">
              <a:lnSpc>
                <a:spcPct val="100000"/>
              </a:lnSpc>
            </a:pPr>
            <a:r>
              <a:rPr lang="es-E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Estas indicaciones se realizan en cumplimiento al </a:t>
            </a:r>
            <a:r>
              <a:rPr lang="es-MX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Código Nacional de Seguridad y Convivencia Ciudadana - Articulo 140 - Numeral 10: “Drenar o verter aguas residuales al espacio público, en sectores que cuentan con el servicio de alcantarillado de aguas servidas y en caso de no contar con este, hacerlo incumpliendo la indicación de las autoridades”.</a:t>
            </a:r>
          </a:p>
          <a:p>
            <a:pPr algn="just">
              <a:lnSpc>
                <a:spcPct val="100000"/>
              </a:lnSpc>
            </a:pPr>
            <a:r>
              <a:rPr lang="es-MX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Más información a través de nuestro Punto IDU de atención a la ciudadanía. </a:t>
            </a:r>
          </a:p>
          <a:p>
            <a:pPr algn="just">
              <a:lnSpc>
                <a:spcPct val="100000"/>
              </a:lnSpc>
            </a:pPr>
            <a:r>
              <a:rPr lang="es-MX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MX" sz="1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MX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54" name="Imagen 53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55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397</Words>
  <Application>Microsoft Office PowerPoint</Application>
  <PresentationFormat>Carta (216 x 279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18</cp:revision>
  <dcterms:created xsi:type="dcterms:W3CDTF">2025-09-15T15:39:37Z</dcterms:created>
  <dcterms:modified xsi:type="dcterms:W3CDTF">2025-09-15T20:46:28Z</dcterms:modified>
</cp:coreProperties>
</file>