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61175" cy="2293938"/>
  <p:notesSz cx="9199563" cy="6858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2">
          <p15:clr>
            <a:srgbClr val="A4A3A4"/>
          </p15:clr>
        </p15:guide>
        <p15:guide id="2" pos="21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32E"/>
    <a:srgbClr val="75A43A"/>
    <a:srgbClr val="B3C832"/>
    <a:srgbClr val="4F6228"/>
    <a:srgbClr val="74A43A"/>
    <a:srgbClr val="339933"/>
    <a:srgbClr val="7CB03F"/>
    <a:srgbClr val="1DCC00"/>
    <a:srgbClr val="00B050"/>
    <a:srgbClr val="003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4"/>
  </p:normalViewPr>
  <p:slideViewPr>
    <p:cSldViewPr>
      <p:cViewPr varScale="1">
        <p:scale>
          <a:sx n="140" d="100"/>
          <a:sy n="140" d="100"/>
        </p:scale>
        <p:origin x="82" y="816"/>
      </p:cViewPr>
      <p:guideLst>
        <p:guide orient="horz" pos="722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43059" y="2088838"/>
            <a:ext cx="1600941" cy="15930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44235" y="2088838"/>
            <a:ext cx="2172705" cy="15930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917175" y="2088838"/>
            <a:ext cx="1600941" cy="15930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87EC1578-76B5-4C52-9489-EF6274D1439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4987128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 rotWithShape="1">
          <a:blip r:embed="rId3"/>
          <a:srcRect l="2128" t="11111" r="2082" b="11111"/>
          <a:stretch/>
        </p:blipFill>
        <p:spPr>
          <a:xfrm>
            <a:off x="3502594" y="-5159"/>
            <a:ext cx="3358581" cy="576064"/>
          </a:xfrm>
          <a:prstGeom prst="rect">
            <a:avLst/>
          </a:prstGeom>
        </p:spPr>
      </p:pic>
      <p:cxnSp>
        <p:nvCxnSpPr>
          <p:cNvPr id="27" name="Conector recto 26"/>
          <p:cNvCxnSpPr/>
          <p:nvPr userDrawn="1"/>
        </p:nvCxnSpPr>
        <p:spPr>
          <a:xfrm flipH="1">
            <a:off x="3502595" y="76622"/>
            <a:ext cx="1" cy="2119427"/>
          </a:xfrm>
          <a:prstGeom prst="line">
            <a:avLst/>
          </a:prstGeom>
          <a:ln w="12700">
            <a:solidFill>
              <a:srgbClr val="E4032E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 userDrawn="1"/>
        </p:nvSpPr>
        <p:spPr>
          <a:xfrm>
            <a:off x="4366691" y="47685"/>
            <a:ext cx="24023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65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IDU en línea: </a:t>
            </a:r>
            <a:r>
              <a:rPr lang="es-ES" sz="65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www.idu.gov.co</a:t>
            </a:r>
          </a:p>
          <a:p>
            <a:pPr algn="r"/>
            <a:r>
              <a:rPr lang="es-ES" sz="65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Línea gratuita: </a:t>
            </a:r>
            <a:r>
              <a:rPr lang="es-ES" sz="65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01800 0910312</a:t>
            </a:r>
          </a:p>
          <a:p>
            <a:pPr algn="r"/>
            <a:r>
              <a:rPr lang="es-ES" sz="65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Atención a la ciudadanía: </a:t>
            </a:r>
            <a:r>
              <a:rPr lang="es-ES" sz="65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341 22 14 – 338 75 55</a:t>
            </a:r>
          </a:p>
          <a:p>
            <a:pPr algn="r"/>
            <a:r>
              <a:rPr lang="es-ES" sz="650" b="1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atnciudadano@idu.gov.co</a:t>
            </a:r>
            <a:endParaRPr lang="es-CO" sz="650" b="1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B9AA27D-B4CA-4425-9275-0432A52AF6C5}"/>
              </a:ext>
            </a:extLst>
          </p:cNvPr>
          <p:cNvSpPr txBox="1"/>
          <p:nvPr userDrawn="1"/>
        </p:nvSpPr>
        <p:spPr>
          <a:xfrm>
            <a:off x="1090327" y="464337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Integrante </a:t>
            </a:r>
            <a:r>
              <a:rPr lang="es-CO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del Comité IDU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1994EE5-C9FD-4333-8D53-7BCE994AEE82}"/>
              </a:ext>
            </a:extLst>
          </p:cNvPr>
          <p:cNvSpPr/>
          <p:nvPr userDrawn="1"/>
        </p:nvSpPr>
        <p:spPr>
          <a:xfrm>
            <a:off x="3617172" y="642913"/>
            <a:ext cx="172819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500" b="1" dirty="0">
                <a:solidFill>
                  <a:srgbClr val="E4032E"/>
                </a:solidFill>
                <a:latin typeface="Calibri" charset="0"/>
                <a:ea typeface="Calibri" charset="0"/>
                <a:cs typeface="Calibri" charset="0"/>
              </a:rPr>
              <a:t>Comité IDU </a:t>
            </a:r>
          </a:p>
        </p:txBody>
      </p:sp>
      <p:sp>
        <p:nvSpPr>
          <p:cNvPr id="14" name="8 CuadroTexto">
            <a:extLst>
              <a:ext uri="{FF2B5EF4-FFF2-40B4-BE49-F238E27FC236}">
                <a16:creationId xmlns:a16="http://schemas.microsoft.com/office/drawing/2014/main" id="{7A11B11B-76CF-417A-8C83-3CC516E38395}"/>
              </a:ext>
            </a:extLst>
          </p:cNvPr>
          <p:cNvSpPr txBox="1"/>
          <p:nvPr userDrawn="1"/>
        </p:nvSpPr>
        <p:spPr>
          <a:xfrm>
            <a:off x="3646611" y="124377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Sus funciones básicas son: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Ejercer la veeduría ciudadana, para el buen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CO" sz="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desarrollo del proyecto.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Multiplicar la información del proyecto.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Transmitir las inquietudes de la comunidad.</a:t>
            </a: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67" t="11146" r="-1" b="21343"/>
          <a:stretch/>
        </p:blipFill>
        <p:spPr>
          <a:xfrm>
            <a:off x="-30479" y="0"/>
            <a:ext cx="1044894" cy="2293938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5" y="104432"/>
            <a:ext cx="349226" cy="292638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371" y="1906229"/>
            <a:ext cx="864096" cy="28283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0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0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0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0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04">
          <a:solidFill>
            <a:schemeClr val="tx2"/>
          </a:solidFill>
          <a:latin typeface="Arial" charset="0"/>
        </a:defRPr>
      </a:lvl5pPr>
      <a:lvl6pPr marL="114711" algn="ctr" rtl="0" fontAlgn="base">
        <a:spcBef>
          <a:spcPct val="0"/>
        </a:spcBef>
        <a:spcAft>
          <a:spcPct val="0"/>
        </a:spcAft>
        <a:defRPr sz="1104">
          <a:solidFill>
            <a:schemeClr val="tx2"/>
          </a:solidFill>
          <a:latin typeface="Arial" charset="0"/>
        </a:defRPr>
      </a:lvl6pPr>
      <a:lvl7pPr marL="229423" algn="ctr" rtl="0" fontAlgn="base">
        <a:spcBef>
          <a:spcPct val="0"/>
        </a:spcBef>
        <a:spcAft>
          <a:spcPct val="0"/>
        </a:spcAft>
        <a:defRPr sz="1104">
          <a:solidFill>
            <a:schemeClr val="tx2"/>
          </a:solidFill>
          <a:latin typeface="Arial" charset="0"/>
        </a:defRPr>
      </a:lvl7pPr>
      <a:lvl8pPr marL="344134" algn="ctr" rtl="0" fontAlgn="base">
        <a:spcBef>
          <a:spcPct val="0"/>
        </a:spcBef>
        <a:spcAft>
          <a:spcPct val="0"/>
        </a:spcAft>
        <a:defRPr sz="1104">
          <a:solidFill>
            <a:schemeClr val="tx2"/>
          </a:solidFill>
          <a:latin typeface="Arial" charset="0"/>
        </a:defRPr>
      </a:lvl8pPr>
      <a:lvl9pPr marL="458846" algn="ctr" rtl="0" fontAlgn="base">
        <a:spcBef>
          <a:spcPct val="0"/>
        </a:spcBef>
        <a:spcAft>
          <a:spcPct val="0"/>
        </a:spcAft>
        <a:defRPr sz="1104">
          <a:solidFill>
            <a:schemeClr val="tx2"/>
          </a:solidFill>
          <a:latin typeface="Arial" charset="0"/>
        </a:defRPr>
      </a:lvl9pPr>
    </p:titleStyle>
    <p:bodyStyle>
      <a:lvl1pPr marL="86034" indent="-86034" algn="l" rtl="0" eaLnBrk="0" fontAlgn="base" hangingPunct="0">
        <a:spcBef>
          <a:spcPct val="20000"/>
        </a:spcBef>
        <a:spcAft>
          <a:spcPct val="0"/>
        </a:spcAft>
        <a:buChar char="•"/>
        <a:defRPr sz="803">
          <a:solidFill>
            <a:schemeClr val="tx1"/>
          </a:solidFill>
          <a:latin typeface="+mn-lt"/>
          <a:ea typeface="+mn-ea"/>
          <a:cs typeface="+mn-cs"/>
        </a:defRPr>
      </a:lvl1pPr>
      <a:lvl2pPr marL="186406" indent="-71695" algn="l" rtl="0" eaLnBrk="0" fontAlgn="base" hangingPunct="0">
        <a:spcBef>
          <a:spcPct val="20000"/>
        </a:spcBef>
        <a:spcAft>
          <a:spcPct val="0"/>
        </a:spcAft>
        <a:buChar char="–"/>
        <a:defRPr sz="703">
          <a:solidFill>
            <a:schemeClr val="tx1"/>
          </a:solidFill>
          <a:latin typeface="+mn-lt"/>
        </a:defRPr>
      </a:lvl2pPr>
      <a:lvl3pPr marL="286779" indent="-57356" algn="l" rtl="0" eaLnBrk="0" fontAlgn="base" hangingPunct="0">
        <a:spcBef>
          <a:spcPct val="20000"/>
        </a:spcBef>
        <a:spcAft>
          <a:spcPct val="0"/>
        </a:spcAft>
        <a:buChar char="•"/>
        <a:defRPr sz="602">
          <a:solidFill>
            <a:schemeClr val="tx1"/>
          </a:solidFill>
          <a:latin typeface="+mn-lt"/>
        </a:defRPr>
      </a:lvl3pPr>
      <a:lvl4pPr marL="401490" indent="-57356" algn="l" rtl="0" eaLnBrk="0" fontAlgn="base" hangingPunct="0">
        <a:spcBef>
          <a:spcPct val="20000"/>
        </a:spcBef>
        <a:spcAft>
          <a:spcPct val="0"/>
        </a:spcAft>
        <a:buChar char="–"/>
        <a:defRPr sz="502">
          <a:solidFill>
            <a:schemeClr val="tx1"/>
          </a:solidFill>
          <a:latin typeface="+mn-lt"/>
        </a:defRPr>
      </a:lvl4pPr>
      <a:lvl5pPr marL="516202" indent="-57356" algn="l" rtl="0" eaLnBrk="0" fontAlgn="base" hangingPunct="0">
        <a:spcBef>
          <a:spcPct val="20000"/>
        </a:spcBef>
        <a:spcAft>
          <a:spcPct val="0"/>
        </a:spcAft>
        <a:buChar char="»"/>
        <a:defRPr sz="502">
          <a:solidFill>
            <a:schemeClr val="tx1"/>
          </a:solidFill>
          <a:latin typeface="+mn-lt"/>
        </a:defRPr>
      </a:lvl5pPr>
      <a:lvl6pPr marL="630913" indent="-57356" algn="l" rtl="0" fontAlgn="base">
        <a:spcBef>
          <a:spcPct val="20000"/>
        </a:spcBef>
        <a:spcAft>
          <a:spcPct val="0"/>
        </a:spcAft>
        <a:buChar char="»"/>
        <a:defRPr sz="502">
          <a:solidFill>
            <a:schemeClr val="tx1"/>
          </a:solidFill>
          <a:latin typeface="+mn-lt"/>
        </a:defRPr>
      </a:lvl6pPr>
      <a:lvl7pPr marL="745625" indent="-57356" algn="l" rtl="0" fontAlgn="base">
        <a:spcBef>
          <a:spcPct val="20000"/>
        </a:spcBef>
        <a:spcAft>
          <a:spcPct val="0"/>
        </a:spcAft>
        <a:buChar char="»"/>
        <a:defRPr sz="502">
          <a:solidFill>
            <a:schemeClr val="tx1"/>
          </a:solidFill>
          <a:latin typeface="+mn-lt"/>
        </a:defRPr>
      </a:lvl7pPr>
      <a:lvl8pPr marL="860336" indent="-57356" algn="l" rtl="0" fontAlgn="base">
        <a:spcBef>
          <a:spcPct val="20000"/>
        </a:spcBef>
        <a:spcAft>
          <a:spcPct val="0"/>
        </a:spcAft>
        <a:buChar char="»"/>
        <a:defRPr sz="502">
          <a:solidFill>
            <a:schemeClr val="tx1"/>
          </a:solidFill>
          <a:latin typeface="+mn-lt"/>
        </a:defRPr>
      </a:lvl8pPr>
      <a:lvl9pPr marL="975048" indent="-57356" algn="l" rtl="0" fontAlgn="base">
        <a:spcBef>
          <a:spcPct val="20000"/>
        </a:spcBef>
        <a:spcAft>
          <a:spcPct val="0"/>
        </a:spcAft>
        <a:buChar char="»"/>
        <a:defRPr sz="502">
          <a:solidFill>
            <a:schemeClr val="tx1"/>
          </a:solidFill>
          <a:latin typeface="+mn-lt"/>
        </a:defRPr>
      </a:lvl9pPr>
    </p:bodyStyle>
    <p:otherStyle>
      <a:defPPr>
        <a:defRPr lang="es-CO"/>
      </a:defPPr>
      <a:lvl1pPr marL="0" algn="l" defTabSz="229423" rtl="0" eaLnBrk="1" latinLnBrk="0" hangingPunct="1">
        <a:defRPr sz="452" kern="1200">
          <a:solidFill>
            <a:schemeClr val="tx1"/>
          </a:solidFill>
          <a:latin typeface="+mn-lt"/>
          <a:ea typeface="+mn-ea"/>
          <a:cs typeface="+mn-cs"/>
        </a:defRPr>
      </a:lvl1pPr>
      <a:lvl2pPr marL="114711" algn="l" defTabSz="229423" rtl="0" eaLnBrk="1" latinLnBrk="0" hangingPunct="1">
        <a:defRPr sz="452" kern="1200">
          <a:solidFill>
            <a:schemeClr val="tx1"/>
          </a:solidFill>
          <a:latin typeface="+mn-lt"/>
          <a:ea typeface="+mn-ea"/>
          <a:cs typeface="+mn-cs"/>
        </a:defRPr>
      </a:lvl2pPr>
      <a:lvl3pPr marL="229423" algn="l" defTabSz="229423" rtl="0" eaLnBrk="1" latinLnBrk="0" hangingPunct="1">
        <a:defRPr sz="452" kern="1200">
          <a:solidFill>
            <a:schemeClr val="tx1"/>
          </a:solidFill>
          <a:latin typeface="+mn-lt"/>
          <a:ea typeface="+mn-ea"/>
          <a:cs typeface="+mn-cs"/>
        </a:defRPr>
      </a:lvl3pPr>
      <a:lvl4pPr marL="344134" algn="l" defTabSz="229423" rtl="0" eaLnBrk="1" latinLnBrk="0" hangingPunct="1">
        <a:defRPr sz="452" kern="1200">
          <a:solidFill>
            <a:schemeClr val="tx1"/>
          </a:solidFill>
          <a:latin typeface="+mn-lt"/>
          <a:ea typeface="+mn-ea"/>
          <a:cs typeface="+mn-cs"/>
        </a:defRPr>
      </a:lvl4pPr>
      <a:lvl5pPr marL="458846" algn="l" defTabSz="229423" rtl="0" eaLnBrk="1" latinLnBrk="0" hangingPunct="1">
        <a:defRPr sz="452" kern="1200">
          <a:solidFill>
            <a:schemeClr val="tx1"/>
          </a:solidFill>
          <a:latin typeface="+mn-lt"/>
          <a:ea typeface="+mn-ea"/>
          <a:cs typeface="+mn-cs"/>
        </a:defRPr>
      </a:lvl5pPr>
      <a:lvl6pPr marL="573557" algn="l" defTabSz="229423" rtl="0" eaLnBrk="1" latinLnBrk="0" hangingPunct="1">
        <a:defRPr sz="452" kern="1200">
          <a:solidFill>
            <a:schemeClr val="tx1"/>
          </a:solidFill>
          <a:latin typeface="+mn-lt"/>
          <a:ea typeface="+mn-ea"/>
          <a:cs typeface="+mn-cs"/>
        </a:defRPr>
      </a:lvl6pPr>
      <a:lvl7pPr marL="688269" algn="l" defTabSz="229423" rtl="0" eaLnBrk="1" latinLnBrk="0" hangingPunct="1">
        <a:defRPr sz="452" kern="1200">
          <a:solidFill>
            <a:schemeClr val="tx1"/>
          </a:solidFill>
          <a:latin typeface="+mn-lt"/>
          <a:ea typeface="+mn-ea"/>
          <a:cs typeface="+mn-cs"/>
        </a:defRPr>
      </a:lvl7pPr>
      <a:lvl8pPr marL="802980" algn="l" defTabSz="229423" rtl="0" eaLnBrk="1" latinLnBrk="0" hangingPunct="1">
        <a:defRPr sz="452" kern="1200">
          <a:solidFill>
            <a:schemeClr val="tx1"/>
          </a:solidFill>
          <a:latin typeface="+mn-lt"/>
          <a:ea typeface="+mn-ea"/>
          <a:cs typeface="+mn-cs"/>
        </a:defRPr>
      </a:lvl8pPr>
      <a:lvl9pPr marL="917692" algn="l" defTabSz="229423" rtl="0" eaLnBrk="1" latinLnBrk="0" hangingPunct="1">
        <a:defRPr sz="4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161" userDrawn="1">
          <p15:clr>
            <a:srgbClr val="F26B43"/>
          </p15:clr>
        </p15:guide>
        <p15:guide id="2" orient="horz" pos="1358" userDrawn="1">
          <p15:clr>
            <a:srgbClr val="F26B43"/>
          </p15:clr>
        </p15:guide>
        <p15:guide id="3" orient="horz" pos="133" userDrawn="1">
          <p15:clr>
            <a:srgbClr val="F26B43"/>
          </p15:clr>
        </p15:guide>
        <p15:guide id="4" pos="800" userDrawn="1">
          <p15:clr>
            <a:srgbClr val="F26B43"/>
          </p15:clr>
        </p15:guide>
        <p15:guide id="5" pos="2025" userDrawn="1">
          <p15:clr>
            <a:srgbClr val="F26B43"/>
          </p15:clr>
        </p15:guide>
        <p15:guide id="6" pos="4157" userDrawn="1">
          <p15:clr>
            <a:srgbClr val="F26B43"/>
          </p15:clr>
        </p15:guide>
        <p15:guide id="7" pos="2297" userDrawn="1">
          <p15:clr>
            <a:srgbClr val="F26B43"/>
          </p15:clr>
        </p15:guide>
        <p15:guide id="8" orient="horz" pos="7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299641" y="1297705"/>
            <a:ext cx="1662894" cy="393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ts val="800"/>
              </a:lnSpc>
              <a:spcBef>
                <a:spcPct val="50000"/>
              </a:spcBef>
            </a:pPr>
            <a:r>
              <a:rPr lang="es-ES" altLang="es-CO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Nombre:  XXXXXXXXXX</a:t>
            </a:r>
          </a:p>
          <a:p>
            <a:pPr algn="ctr" eaLnBrk="1" hangingPunct="1">
              <a:lnSpc>
                <a:spcPts val="800"/>
              </a:lnSpc>
              <a:spcBef>
                <a:spcPct val="50000"/>
              </a:spcBef>
            </a:pPr>
            <a:r>
              <a:rPr lang="es-ES" altLang="es-CO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C.C.  XXXXXXXXXXX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1443657" y="718059"/>
            <a:ext cx="1374862" cy="57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s-E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Contrato IDU</a:t>
            </a:r>
          </a:p>
          <a:p>
            <a:pPr algn="ctr">
              <a:lnSpc>
                <a:spcPts val="1900"/>
              </a:lnSpc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XXXX de 20XX</a:t>
            </a:r>
            <a:endParaRPr lang="es-CO" sz="1600" dirty="0">
              <a:solidFill>
                <a:schemeClr val="tx1">
                  <a:lumMod val="50000"/>
                  <a:lumOff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11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Diseño predeterminado</vt:lpstr>
      <vt:lpstr>Presentación de PowerPoint</vt:lpstr>
    </vt:vector>
  </TitlesOfParts>
  <Company>IDU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cmforero2</dc:creator>
  <cp:lastModifiedBy>John Henry Timote Cifuentes</cp:lastModifiedBy>
  <cp:revision>65</cp:revision>
  <dcterms:created xsi:type="dcterms:W3CDTF">2008-07-02T16:35:17Z</dcterms:created>
  <dcterms:modified xsi:type="dcterms:W3CDTF">2025-08-29T13:10:23Z</dcterms:modified>
</cp:coreProperties>
</file>