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3MW72a7SunVMEpuwkc3+r+0Tx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6" name="Shape 6"/>
        <p:cNvGrpSpPr/>
        <p:nvPr/>
      </p:nvGrpSpPr>
      <p:grpSpPr>
        <a:xfrm>
          <a:off x="0" y="0"/>
          <a:ext cx="0" cy="0"/>
          <a:chOff x="0" y="0"/>
          <a:chExt cx="0" cy="0"/>
        </a:xfrm>
      </p:grpSpPr>
      <p:pic>
        <p:nvPicPr>
          <p:cNvPr id="7" name="Google Shape;7;p17"/>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8" name="Google Shape;8;p17"/>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8" name="Shape 58"/>
        <p:cNvGrpSpPr/>
        <p:nvPr/>
      </p:nvGrpSpPr>
      <p:grpSpPr>
        <a:xfrm>
          <a:off x="0" y="0"/>
          <a:ext cx="0" cy="0"/>
          <a:chOff x="0" y="0"/>
          <a:chExt cx="0" cy="0"/>
        </a:xfrm>
      </p:grpSpPr>
      <p:sp>
        <p:nvSpPr>
          <p:cNvPr id="59" name="Google Shape;59;p2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2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9" name="Shape 9"/>
        <p:cNvGrpSpPr/>
        <p:nvPr/>
      </p:nvGrpSpPr>
      <p:grpSpPr>
        <a:xfrm>
          <a:off x="0" y="0"/>
          <a:ext cx="0" cy="0"/>
          <a:chOff x="0" y="0"/>
          <a:chExt cx="0" cy="0"/>
        </a:xfrm>
      </p:grpSpPr>
      <p:pic>
        <p:nvPicPr>
          <p:cNvPr id="10" name="Google Shape;10;p18"/>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11" name="Google Shape;11;p18"/>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
        <p:nvSpPr>
          <p:cNvPr id="12" name="Google Shape;12;p18"/>
          <p:cNvSpPr/>
          <p:nvPr/>
        </p:nvSpPr>
        <p:spPr>
          <a:xfrm>
            <a:off x="340318" y="342895"/>
            <a:ext cx="11511364" cy="753035"/>
          </a:xfrm>
          <a:prstGeom prst="roundRect">
            <a:avLst>
              <a:gd fmla="val 16667" name="adj"/>
            </a:avLst>
          </a:prstGeom>
          <a:solidFill>
            <a:srgbClr val="A9B9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 name="Shape 13"/>
        <p:cNvGrpSpPr/>
        <p:nvPr/>
      </p:nvGrpSpPr>
      <p:grpSpPr>
        <a:xfrm>
          <a:off x="0" y="0"/>
          <a:ext cx="0" cy="0"/>
          <a:chOff x="0" y="0"/>
          <a:chExt cx="0" cy="0"/>
        </a:xfrm>
      </p:grpSpPr>
      <p:sp>
        <p:nvSpPr>
          <p:cNvPr id="14" name="Google Shape;1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 name="Google Shape;1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 name="Shape 19"/>
        <p:cNvGrpSpPr/>
        <p:nvPr/>
      </p:nvGrpSpPr>
      <p:grpSpPr>
        <a:xfrm>
          <a:off x="0" y="0"/>
          <a:ext cx="0" cy="0"/>
          <a:chOff x="0" y="0"/>
          <a:chExt cx="0" cy="0"/>
        </a:xfrm>
      </p:grpSpPr>
      <p:sp>
        <p:nvSpPr>
          <p:cNvPr id="20" name="Google Shape;20;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 name="Shape 26"/>
        <p:cNvGrpSpPr/>
        <p:nvPr/>
      </p:nvGrpSpPr>
      <p:grpSpPr>
        <a:xfrm>
          <a:off x="0" y="0"/>
          <a:ext cx="0" cy="0"/>
          <a:chOff x="0" y="0"/>
          <a:chExt cx="0" cy="0"/>
        </a:xfrm>
      </p:grpSpPr>
      <p:sp>
        <p:nvSpPr>
          <p:cNvPr id="27" name="Google Shape;27;p2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9" name="Google Shape;2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Google Shape;3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2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8" name="Google Shape;48;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25"/>
          <p:cNvSpPr/>
          <p:nvPr>
            <p:ph idx="2" type="pic"/>
          </p:nvPr>
        </p:nvSpPr>
        <p:spPr>
          <a:xfrm>
            <a:off x="5183188" y="987425"/>
            <a:ext cx="6172200" cy="4873625"/>
          </a:xfrm>
          <a:prstGeom prst="rect">
            <a:avLst/>
          </a:prstGeom>
          <a:noFill/>
          <a:ln>
            <a:noFill/>
          </a:ln>
        </p:spPr>
      </p:sp>
      <p:sp>
        <p:nvSpPr>
          <p:cNvPr id="54" name="Google Shape;5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b="0" l="0" r="0" t="0"/>
          <a:stretch/>
        </p:blipFill>
        <p:spPr>
          <a:xfrm>
            <a:off x="0" y="3264748"/>
            <a:ext cx="12192000" cy="3602736"/>
          </a:xfrm>
          <a:prstGeom prst="rect">
            <a:avLst/>
          </a:prstGeom>
          <a:noFill/>
          <a:ln>
            <a:noFill/>
          </a:ln>
        </p:spPr>
      </p:pic>
      <p:pic>
        <p:nvPicPr>
          <p:cNvPr id="70" name="Google Shape;70;p1"/>
          <p:cNvPicPr preferRelativeResize="0"/>
          <p:nvPr/>
        </p:nvPicPr>
        <p:blipFill rotWithShape="1">
          <a:blip r:embed="rId4">
            <a:alphaModFix/>
          </a:blip>
          <a:srcRect b="0" l="0" r="0" t="0"/>
          <a:stretch/>
        </p:blipFill>
        <p:spPr>
          <a:xfrm>
            <a:off x="4368584" y="0"/>
            <a:ext cx="7598141" cy="6868720"/>
          </a:xfrm>
          <a:prstGeom prst="rect">
            <a:avLst/>
          </a:prstGeom>
          <a:noFill/>
          <a:ln>
            <a:noFill/>
          </a:ln>
        </p:spPr>
      </p:pic>
      <p:sp>
        <p:nvSpPr>
          <p:cNvPr id="71" name="Google Shape;71;p1"/>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A9B918"/>
              </a:solidFill>
              <a:latin typeface="Calibri"/>
              <a:ea typeface="Calibri"/>
              <a:cs typeface="Calibri"/>
              <a:sym typeface="Calibri"/>
            </a:endParaRPr>
          </a:p>
        </p:txBody>
      </p:sp>
      <p:sp>
        <p:nvSpPr>
          <p:cNvPr id="72" name="Google Shape;72;p1"/>
          <p:cNvSpPr/>
          <p:nvPr/>
        </p:nvSpPr>
        <p:spPr>
          <a:xfrm>
            <a:off x="735265" y="2333114"/>
            <a:ext cx="4977557" cy="769441"/>
          </a:xfrm>
          <a:prstGeom prst="rect">
            <a:avLst/>
          </a:prstGeom>
          <a:noFill/>
          <a:ln>
            <a:noFill/>
          </a:ln>
        </p:spPr>
        <p:txBody>
          <a:bodyPr anchorCtr="0" anchor="t" bIns="45700" lIns="91425" spcFirstLastPara="1" rIns="91425" wrap="square" tIns="45700">
            <a:spAutoFit/>
          </a:bodyPr>
          <a:lstStyle/>
          <a:p>
            <a:pPr indent="0" lvl="0" marL="139700" marR="0" rtl="0" algn="l">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Rendición de cuentas nodo Movilidad</a:t>
            </a:r>
            <a:endParaRPr/>
          </a:p>
          <a:p>
            <a:pPr indent="0" lvl="0" marL="139700" marR="0" rtl="0" algn="l">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8 de mayo de 2024</a:t>
            </a:r>
            <a:endParaRPr b="0" i="0" sz="2200" u="none" cap="none" strike="noStrike">
              <a:solidFill>
                <a:srgbClr val="094456"/>
              </a:solidFill>
              <a:latin typeface="Calibri"/>
              <a:ea typeface="Calibri"/>
              <a:cs typeface="Calibri"/>
              <a:sym typeface="Calibri"/>
            </a:endParaRPr>
          </a:p>
        </p:txBody>
      </p:sp>
      <p:pic>
        <p:nvPicPr>
          <p:cNvPr id="73" name="Google Shape;73;p1"/>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
        <p:nvSpPr>
          <p:cNvPr id="74" name="Google Shape;74;p1"/>
          <p:cNvSpPr txBox="1"/>
          <p:nvPr/>
        </p:nvSpPr>
        <p:spPr>
          <a:xfrm>
            <a:off x="854198" y="611657"/>
            <a:ext cx="5565770" cy="15158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9D41E"/>
              </a:buClr>
              <a:buSzPts val="4600"/>
              <a:buFont typeface="Calibri"/>
              <a:buNone/>
            </a:pPr>
            <a:r>
              <a:rPr b="1" i="0" lang="es-MX" sz="4600" u="none" cap="none" strike="noStrike">
                <a:solidFill>
                  <a:srgbClr val="C9D41E"/>
                </a:solidFill>
                <a:latin typeface="Calibri"/>
                <a:ea typeface="Calibri"/>
                <a:cs typeface="Calibri"/>
                <a:sym typeface="Calibri"/>
              </a:rPr>
              <a:t>Rendición de cuentas </a:t>
            </a:r>
            <a:br>
              <a:rPr b="1" i="0" lang="es-MX" sz="4600" u="none" cap="none" strike="noStrike">
                <a:solidFill>
                  <a:srgbClr val="C9D41E"/>
                </a:solidFill>
                <a:latin typeface="Calibri"/>
                <a:ea typeface="Calibri"/>
                <a:cs typeface="Calibri"/>
                <a:sym typeface="Calibri"/>
              </a:rPr>
            </a:br>
            <a:r>
              <a:rPr b="1" i="0" lang="es-MX" sz="4600" u="none" cap="none" strike="noStrike">
                <a:solidFill>
                  <a:srgbClr val="C9D41E"/>
                </a:solidFill>
                <a:latin typeface="Calibri"/>
                <a:ea typeface="Calibri"/>
                <a:cs typeface="Calibri"/>
                <a:sym typeface="Calibri"/>
              </a:rPr>
              <a:t>Localidad Santa Fe</a:t>
            </a:r>
            <a:endParaRPr b="1" i="0" sz="4600" u="none" cap="none" strike="noStrike">
              <a:solidFill>
                <a:srgbClr val="C9D41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MALLA RURAL</a:t>
            </a:r>
            <a:endParaRPr b="1" sz="4400">
              <a:solidFill>
                <a:schemeClr val="lt1"/>
              </a:solidFill>
              <a:latin typeface="Calibri"/>
              <a:ea typeface="Calibri"/>
              <a:cs typeface="Calibri"/>
              <a:sym typeface="Calibri"/>
            </a:endParaRPr>
          </a:p>
        </p:txBody>
      </p:sp>
      <p:pic>
        <p:nvPicPr>
          <p:cNvPr id="131" name="Google Shape;131;p10"/>
          <p:cNvPicPr preferRelativeResize="0"/>
          <p:nvPr/>
        </p:nvPicPr>
        <p:blipFill rotWithShape="1">
          <a:blip r:embed="rId3">
            <a:alphaModFix/>
          </a:blip>
          <a:srcRect b="20176" l="15438" r="439" t="16042"/>
          <a:stretch/>
        </p:blipFill>
        <p:spPr>
          <a:xfrm>
            <a:off x="497305" y="1363579"/>
            <a:ext cx="11359615" cy="4844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PUENTES</a:t>
            </a:r>
            <a:endParaRPr b="1" sz="4400">
              <a:solidFill>
                <a:schemeClr val="lt1"/>
              </a:solidFill>
              <a:latin typeface="Calibri"/>
              <a:ea typeface="Calibri"/>
              <a:cs typeface="Calibri"/>
              <a:sym typeface="Calibri"/>
            </a:endParaRPr>
          </a:p>
        </p:txBody>
      </p:sp>
      <p:pic>
        <p:nvPicPr>
          <p:cNvPr id="137" name="Google Shape;137;p11"/>
          <p:cNvPicPr preferRelativeResize="0"/>
          <p:nvPr/>
        </p:nvPicPr>
        <p:blipFill rotWithShape="1">
          <a:blip r:embed="rId3">
            <a:alphaModFix/>
          </a:blip>
          <a:srcRect b="3858" l="16281" r="417" t="13758"/>
          <a:stretch/>
        </p:blipFill>
        <p:spPr>
          <a:xfrm>
            <a:off x="1405719" y="1296537"/>
            <a:ext cx="9824355" cy="49404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OBRA POR TU LUGAR - OPTL</a:t>
            </a:r>
            <a:endParaRPr b="1" i="0" sz="4400" u="none" cap="none" strike="noStrike">
              <a:solidFill>
                <a:srgbClr val="FFFFFF"/>
              </a:solidFill>
              <a:latin typeface="Calibri"/>
              <a:ea typeface="Calibri"/>
              <a:cs typeface="Calibri"/>
              <a:sym typeface="Calibri"/>
            </a:endParaRPr>
          </a:p>
        </p:txBody>
      </p:sp>
      <p:pic>
        <p:nvPicPr>
          <p:cNvPr id="143" name="Google Shape;143;p12"/>
          <p:cNvPicPr preferRelativeResize="0"/>
          <p:nvPr/>
        </p:nvPicPr>
        <p:blipFill rotWithShape="1">
          <a:blip r:embed="rId3">
            <a:alphaModFix/>
          </a:blip>
          <a:srcRect b="0" l="0" r="0" t="0"/>
          <a:stretch/>
        </p:blipFill>
        <p:spPr>
          <a:xfrm>
            <a:off x="428605" y="1533833"/>
            <a:ext cx="4394118" cy="4215854"/>
          </a:xfrm>
          <a:prstGeom prst="rect">
            <a:avLst/>
          </a:prstGeom>
          <a:noFill/>
          <a:ln>
            <a:noFill/>
          </a:ln>
        </p:spPr>
      </p:pic>
      <p:sp>
        <p:nvSpPr>
          <p:cNvPr id="144" name="Google Shape;144;p12"/>
          <p:cNvSpPr txBox="1"/>
          <p:nvPr/>
        </p:nvSpPr>
        <p:spPr>
          <a:xfrm>
            <a:off x="5073445" y="1283110"/>
            <a:ext cx="6689949"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 </a:t>
            </a:r>
            <a:r>
              <a:rPr b="0" i="0" lang="es-MX" sz="1800" u="none" cap="none" strike="noStrike">
                <a:solidFill>
                  <a:srgbClr val="000000"/>
                </a:solidFill>
                <a:latin typeface="Calibri"/>
                <a:ea typeface="Calibri"/>
                <a:cs typeface="Calibri"/>
                <a:sym typeface="Calibri"/>
              </a:rPr>
              <a:t>El programa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permite </a:t>
            </a:r>
            <a:r>
              <a:rPr b="1" i="0" lang="es-MX" sz="1800" u="none" cap="none" strike="noStrike">
                <a:solidFill>
                  <a:srgbClr val="000000"/>
                </a:solidFill>
                <a:latin typeface="Calibri"/>
                <a:ea typeface="Calibri"/>
                <a:cs typeface="Calibri"/>
                <a:sym typeface="Calibri"/>
              </a:rPr>
              <a:t>cofinanciar </a:t>
            </a:r>
            <a:r>
              <a:rPr b="0" i="1" lang="es-MX" sz="1800" u="none" cap="none" strike="noStrike">
                <a:solidFill>
                  <a:srgbClr val="000000"/>
                </a:solidFill>
                <a:latin typeface="Calibri"/>
                <a:ea typeface="Calibri"/>
                <a:cs typeface="Calibri"/>
                <a:sym typeface="Calibri"/>
              </a:rPr>
              <a:t>(estado y comunidad) </a:t>
            </a:r>
            <a:r>
              <a:rPr b="0" i="0" lang="es-MX" sz="1800" u="none" cap="none" strike="noStrike">
                <a:solidFill>
                  <a:srgbClr val="000000"/>
                </a:solidFill>
                <a:latin typeface="Calibri"/>
                <a:ea typeface="Calibri"/>
                <a:cs typeface="Calibri"/>
                <a:sym typeface="Calibri"/>
              </a:rPr>
              <a:t>proyectos de </a:t>
            </a:r>
            <a:r>
              <a:rPr b="1" i="0" lang="es-MX" sz="1800" u="none" cap="none" strike="noStrike">
                <a:solidFill>
                  <a:srgbClr val="000000"/>
                </a:solidFill>
                <a:latin typeface="Calibri"/>
                <a:ea typeface="Calibri"/>
                <a:cs typeface="Calibri"/>
                <a:sym typeface="Calibri"/>
              </a:rPr>
              <a:t>obra pública </a:t>
            </a:r>
            <a:r>
              <a:rPr b="0" i="1" lang="es-MX" sz="1800" u="none" cap="none" strike="noStrike">
                <a:solidFill>
                  <a:srgbClr val="000000"/>
                </a:solidFill>
                <a:latin typeface="Calibri"/>
                <a:ea typeface="Calibri"/>
                <a:cs typeface="Calibri"/>
                <a:sym typeface="Calibri"/>
              </a:rPr>
              <a:t>(andenes, vías, otros).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Está liderado por el </a:t>
            </a:r>
            <a:r>
              <a:rPr b="0" i="1" lang="es-MX" sz="1800" u="none" cap="none" strike="noStrike">
                <a:solidFill>
                  <a:srgbClr val="000000"/>
                </a:solidFill>
                <a:latin typeface="Calibri"/>
                <a:ea typeface="Calibri"/>
                <a:cs typeface="Calibri"/>
                <a:sym typeface="Calibri"/>
              </a:rPr>
              <a:t>Instituto de Desarrollo Urbano - IDU</a:t>
            </a:r>
            <a:r>
              <a:rPr b="0" i="0" lang="es-MX" sz="1800" u="none" cap="none" strike="noStrike">
                <a:solidFill>
                  <a:srgbClr val="000000"/>
                </a:solidFill>
                <a:latin typeface="Calibri"/>
                <a:ea typeface="Calibri"/>
                <a:cs typeface="Calibri"/>
                <a:sym typeface="Calibri"/>
              </a:rPr>
              <a:t> y permite la </a:t>
            </a:r>
            <a:r>
              <a:rPr b="1" i="0" lang="es-MX" sz="1800" u="none" cap="none" strike="noStrike">
                <a:solidFill>
                  <a:srgbClr val="000000"/>
                </a:solidFill>
                <a:latin typeface="Calibri"/>
                <a:ea typeface="Calibri"/>
                <a:cs typeface="Calibri"/>
                <a:sym typeface="Calibri"/>
              </a:rPr>
              <a:t>intervención y mejoramiento del espacio</a:t>
            </a:r>
            <a:r>
              <a:rPr b="0" i="0" lang="es-MX" sz="1800" u="none" cap="none" strike="noStrike">
                <a:solidFill>
                  <a:srgbClr val="000000"/>
                </a:solidFill>
                <a:latin typeface="Calibri"/>
                <a:ea typeface="Calibri"/>
                <a:cs typeface="Calibri"/>
                <a:sym typeface="Calibri"/>
              </a:rPr>
              <a:t> </a:t>
            </a:r>
            <a:r>
              <a:rPr b="1" i="0" lang="es-MX" sz="1800" u="none" cap="none" strike="noStrike">
                <a:solidFill>
                  <a:srgbClr val="000000"/>
                </a:solidFill>
                <a:latin typeface="Calibri"/>
                <a:ea typeface="Calibri"/>
                <a:cs typeface="Calibri"/>
                <a:sym typeface="Calibri"/>
              </a:rPr>
              <a:t>público e infraestructura vial</a:t>
            </a:r>
            <a:r>
              <a:rPr b="0" i="0" lang="es-MX" sz="1800" u="none" cap="none" strike="noStrike">
                <a:solidFill>
                  <a:srgbClr val="000000"/>
                </a:solidFill>
                <a:latin typeface="Calibri"/>
                <a:ea typeface="Calibri"/>
                <a:cs typeface="Calibri"/>
                <a:sym typeface="Calibri"/>
              </a:rPr>
              <a:t>.</a:t>
            </a:r>
            <a:r>
              <a:rPr b="1" i="0" lang="es-MX"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Los proyectos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se desarrollan a partir de </a:t>
            </a:r>
            <a:r>
              <a:rPr b="1" i="0" lang="es-MX" sz="1800" u="none" cap="none" strike="noStrike">
                <a:solidFill>
                  <a:srgbClr val="000000"/>
                </a:solidFill>
                <a:latin typeface="Calibri"/>
                <a:ea typeface="Calibri"/>
                <a:cs typeface="Calibri"/>
                <a:sym typeface="Calibri"/>
              </a:rPr>
              <a:t>solicitudes directas de la comunidad, </a:t>
            </a:r>
            <a:r>
              <a:rPr b="0" i="0" lang="es-MX" sz="1800" u="none" cap="none" strike="noStrike">
                <a:solidFill>
                  <a:srgbClr val="000000"/>
                </a:solidFill>
                <a:latin typeface="Calibri"/>
                <a:ea typeface="Calibri"/>
                <a:cs typeface="Calibri"/>
                <a:sym typeface="Calibri"/>
              </a:rPr>
              <a:t>que sean propietarios de predios cercanos a las obras postuladas y por ende, se beneficiarán directamente de la intervención.</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La comunidad que postula se obliga a cofinanciar un porcentaje </a:t>
            </a:r>
            <a:r>
              <a:rPr b="1" i="0" lang="es-MX" sz="1800" u="none" cap="none" strike="noStrike">
                <a:solidFill>
                  <a:srgbClr val="000000"/>
                </a:solidFill>
                <a:latin typeface="Calibri"/>
                <a:ea typeface="Calibri"/>
                <a:cs typeface="Calibri"/>
                <a:sym typeface="Calibri"/>
              </a:rPr>
              <a:t>mínimo del 25% hasta el 100% del costo total de la obra </a:t>
            </a:r>
            <a:r>
              <a:rPr b="0" i="1" lang="es-MX" sz="1800" u="none" cap="none" strike="noStrike">
                <a:solidFill>
                  <a:srgbClr val="000000"/>
                </a:solidFill>
                <a:latin typeface="Calibri"/>
                <a:ea typeface="Calibri"/>
                <a:cs typeface="Calibri"/>
                <a:sym typeface="Calibri"/>
              </a:rPr>
              <a:t>(estudios socioeconómicos)</a:t>
            </a:r>
            <a:r>
              <a:rPr b="0" i="0" lang="es-MX" sz="1800" u="none" cap="none" strike="noStrike">
                <a:solidFill>
                  <a:srgbClr val="000000"/>
                </a:solidFill>
                <a:latin typeface="Calibri"/>
                <a:ea typeface="Calibri"/>
                <a:cs typeface="Calibri"/>
                <a:sym typeface="Calibri"/>
              </a:rPr>
              <a:t>, decisión que debe someterse a </a:t>
            </a:r>
            <a:r>
              <a:rPr b="1" i="0" lang="es-MX" sz="1800" u="none" cap="none" strike="noStrike">
                <a:solidFill>
                  <a:srgbClr val="000000"/>
                </a:solidFill>
                <a:latin typeface="Calibri"/>
                <a:ea typeface="Calibri"/>
                <a:cs typeface="Calibri"/>
                <a:sym typeface="Calibri"/>
              </a:rPr>
              <a:t>votación</a:t>
            </a:r>
            <a:r>
              <a:rPr b="0" i="0" lang="es-MX" sz="1800" u="none" cap="none" strike="noStrike">
                <a:solidFill>
                  <a:srgbClr val="000000"/>
                </a:solidFill>
                <a:latin typeface="Calibri"/>
                <a:ea typeface="Calibri"/>
                <a:cs typeface="Calibri"/>
                <a:sym typeface="Calibri"/>
              </a:rPr>
              <a:t> </a:t>
            </a:r>
            <a:r>
              <a:rPr b="0" i="1" lang="es-MX" sz="1800" u="none" cap="none" strike="noStrike">
                <a:solidFill>
                  <a:srgbClr val="000000"/>
                </a:solidFill>
                <a:latin typeface="Calibri"/>
                <a:ea typeface="Calibri"/>
                <a:cs typeface="Calibri"/>
                <a:sym typeface="Calibri"/>
              </a:rPr>
              <a:t>(predios zona de influencia) </a:t>
            </a:r>
            <a:r>
              <a:rPr b="0" i="0" lang="es-MX" sz="1800" u="none" cap="none" strike="noStrike">
                <a:solidFill>
                  <a:srgbClr val="000000"/>
                </a:solidFill>
                <a:latin typeface="Calibri"/>
                <a:ea typeface="Calibri"/>
                <a:cs typeface="Calibri"/>
                <a:sym typeface="Calibri"/>
              </a:rPr>
              <a:t>y que requiere para aprobación </a:t>
            </a:r>
            <a:r>
              <a:rPr b="1" i="0" lang="es-MX" sz="1800" u="none" cap="none" strike="noStrike">
                <a:solidFill>
                  <a:srgbClr val="000000"/>
                </a:solidFill>
                <a:latin typeface="Calibri"/>
                <a:ea typeface="Calibri"/>
                <a:cs typeface="Calibri"/>
                <a:sym typeface="Calibri"/>
              </a:rPr>
              <a:t>mínimo del 55% de votos favorables</a:t>
            </a:r>
            <a:r>
              <a:rPr b="0" i="0" lang="es-MX" sz="1800" u="none" cap="none" strike="noStrike">
                <a:solidFill>
                  <a:srgbClr val="000000"/>
                </a:solidFill>
                <a:latin typeface="Calibri"/>
                <a:ea typeface="Calibri"/>
                <a:cs typeface="Calibri"/>
                <a:sym typeface="Calibri"/>
              </a:rPr>
              <a:t>.</a:t>
            </a:r>
            <a:endParaRPr/>
          </a:p>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B91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3"/>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MARCO NORMATIVO - OPTL</a:t>
            </a:r>
            <a:endParaRPr b="1" i="0" sz="4400" u="none" cap="none" strike="noStrike">
              <a:solidFill>
                <a:srgbClr val="FFFFFF"/>
              </a:solidFill>
              <a:latin typeface="Calibri"/>
              <a:ea typeface="Calibri"/>
              <a:cs typeface="Calibri"/>
              <a:sym typeface="Calibri"/>
            </a:endParaRPr>
          </a:p>
        </p:txBody>
      </p:sp>
      <p:sp>
        <p:nvSpPr>
          <p:cNvPr id="150" name="Google Shape;150;p13"/>
          <p:cNvSpPr txBox="1"/>
          <p:nvPr/>
        </p:nvSpPr>
        <p:spPr>
          <a:xfrm>
            <a:off x="679329" y="2258076"/>
            <a:ext cx="10971898"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LEY 388 DE 1997: Por la cual se modifica la Ley 9 de 1989, y la Ley 3 de 1991 y se dictan otras disposiciones.</a:t>
            </a:r>
            <a:endParaRPr/>
          </a:p>
          <a:p>
            <a:pPr indent="0" lvl="0" marL="0" marR="0" rtl="0" algn="just">
              <a:lnSpc>
                <a:spcPct val="100000"/>
              </a:lnSpc>
              <a:spcBef>
                <a:spcPts val="0"/>
              </a:spcBef>
              <a:spcAft>
                <a:spcPts val="0"/>
              </a:spcAft>
              <a:buClr>
                <a:schemeClr val="dk1"/>
              </a:buClr>
              <a:buSzPts val="1800"/>
              <a:buFont typeface="Calibri"/>
              <a:buNone/>
            </a:pPr>
            <a:r>
              <a:t/>
            </a:r>
            <a:endParaRPr b="1" i="1"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ARTICULO 126. </a:t>
            </a:r>
            <a:r>
              <a:rPr b="0" i="1" lang="es-MX" sz="1800" u="none" cap="none" strike="noStrike">
                <a:solidFill>
                  <a:srgbClr val="000000"/>
                </a:solidFill>
                <a:latin typeface="Calibri"/>
                <a:ea typeface="Calibri"/>
                <a:cs typeface="Calibri"/>
                <a:sym typeface="Calibri"/>
              </a:rPr>
              <a:t>Cuando una obra urbanística cuente con la aprobación de la entidad territorial o de desarrollo urbano correspondiente y </a:t>
            </a:r>
            <a:r>
              <a:rPr b="1" i="1" lang="es-MX" sz="1800" u="none" cap="none" strike="noStrike">
                <a:solidFill>
                  <a:srgbClr val="000000"/>
                </a:solidFill>
                <a:latin typeface="Calibri"/>
                <a:ea typeface="Calibri"/>
                <a:cs typeface="Calibri"/>
                <a:sym typeface="Calibri"/>
              </a:rPr>
              <a:t>sea solicitada por el 55% </a:t>
            </a:r>
            <a:r>
              <a:rPr b="0" i="1" lang="es-MX" sz="1800" u="none" cap="none" strike="noStrike">
                <a:solidFill>
                  <a:srgbClr val="000000"/>
                </a:solidFill>
                <a:latin typeface="Calibri"/>
                <a:ea typeface="Calibri"/>
                <a:cs typeface="Calibri"/>
                <a:sym typeface="Calibri"/>
              </a:rPr>
              <a:t>de los propietarios de predios o de unidades habitacionales beneficiados por la obra, o sea requerida por la Junta de Acción Comunal, la corporación de barrios o la entidad comunitaria que represente los intereses ciudadanos de quienes puedan beneficiarse, bajo el entendido y con el compromiso de que la comunidad participe en la financiación de la obra en un </a:t>
            </a:r>
            <a:r>
              <a:rPr b="1" i="1" lang="es-MX" sz="1800" u="none" cap="none" strike="noStrike">
                <a:solidFill>
                  <a:srgbClr val="000000"/>
                </a:solidFill>
                <a:latin typeface="Calibri"/>
                <a:ea typeface="Calibri"/>
                <a:cs typeface="Calibri"/>
                <a:sym typeface="Calibri"/>
              </a:rPr>
              <a:t>25% por lo menos</a:t>
            </a:r>
            <a:r>
              <a:rPr b="0" i="1" lang="es-MX" sz="1800" u="none" cap="none" strike="noStrike">
                <a:solidFill>
                  <a:srgbClr val="000000"/>
                </a:solidFill>
                <a:latin typeface="Calibri"/>
                <a:ea typeface="Calibri"/>
                <a:cs typeface="Calibri"/>
                <a:sym typeface="Calibri"/>
              </a:rPr>
              <a:t>, la entidad de desarrollo urbano podrá adelantar la obra según el esquema de valorización local que diseñe para tal efecto para financiar la obra. La comunidad podrá organizarse en Veeduría para supervisar la ejecución de la obra que ha promovido.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nvSpPr>
        <p:spPr>
          <a:xfrm>
            <a:off x="472850" y="428352"/>
            <a:ext cx="7977976" cy="58499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FFFFFF"/>
              </a:buClr>
              <a:buSzPts val="3700"/>
              <a:buFont typeface="Calibri"/>
              <a:buNone/>
            </a:pPr>
            <a:r>
              <a:rPr b="1" i="0" lang="es-MX" sz="3700" u="none" cap="none" strike="noStrike">
                <a:solidFill>
                  <a:srgbClr val="FFFFFF"/>
                </a:solidFill>
                <a:latin typeface="Calibri"/>
                <a:ea typeface="Calibri"/>
                <a:cs typeface="Calibri"/>
                <a:sym typeface="Calibri"/>
              </a:rPr>
              <a:t>¿Qué tipo de obras se pueden postular?</a:t>
            </a:r>
            <a:endParaRPr b="1" i="0" sz="3700" u="none" cap="none" strike="noStrike">
              <a:solidFill>
                <a:srgbClr val="FFFFFF"/>
              </a:solidFill>
              <a:latin typeface="Calibri"/>
              <a:ea typeface="Calibri"/>
              <a:cs typeface="Calibri"/>
              <a:sym typeface="Calibri"/>
            </a:endParaRPr>
          </a:p>
        </p:txBody>
      </p:sp>
      <p:pic>
        <p:nvPicPr>
          <p:cNvPr id="156" name="Google Shape;156;p14"/>
          <p:cNvPicPr preferRelativeResize="0"/>
          <p:nvPr/>
        </p:nvPicPr>
        <p:blipFill rotWithShape="1">
          <a:blip r:embed="rId3">
            <a:alphaModFix/>
          </a:blip>
          <a:srcRect b="0" l="0" r="0" t="0"/>
          <a:stretch/>
        </p:blipFill>
        <p:spPr>
          <a:xfrm>
            <a:off x="360305" y="1898762"/>
            <a:ext cx="11471389" cy="35780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5"/>
          <p:cNvPicPr preferRelativeResize="0"/>
          <p:nvPr/>
        </p:nvPicPr>
        <p:blipFill rotWithShape="1">
          <a:blip r:embed="rId3">
            <a:alphaModFix/>
          </a:blip>
          <a:srcRect b="0" l="0" r="0" t="0"/>
          <a:stretch/>
        </p:blipFill>
        <p:spPr>
          <a:xfrm>
            <a:off x="0" y="3450336"/>
            <a:ext cx="12192000" cy="3407664"/>
          </a:xfrm>
          <a:prstGeom prst="rect">
            <a:avLst/>
          </a:prstGeom>
          <a:noFill/>
          <a:ln>
            <a:noFill/>
          </a:ln>
        </p:spPr>
      </p:pic>
      <p:pic>
        <p:nvPicPr>
          <p:cNvPr id="162" name="Google Shape;162;p15"/>
          <p:cNvPicPr preferRelativeResize="0"/>
          <p:nvPr/>
        </p:nvPicPr>
        <p:blipFill rotWithShape="1">
          <a:blip r:embed="rId4">
            <a:alphaModFix/>
          </a:blip>
          <a:srcRect b="0" l="0" r="0" t="0"/>
          <a:stretch/>
        </p:blipFill>
        <p:spPr>
          <a:xfrm>
            <a:off x="5455261" y="21336"/>
            <a:ext cx="6736739" cy="6858000"/>
          </a:xfrm>
          <a:prstGeom prst="rect">
            <a:avLst/>
          </a:prstGeom>
          <a:noFill/>
          <a:ln>
            <a:noFill/>
          </a:ln>
        </p:spPr>
      </p:pic>
      <p:sp>
        <p:nvSpPr>
          <p:cNvPr id="163" name="Google Shape;163;p15"/>
          <p:cNvSpPr txBox="1"/>
          <p:nvPr/>
        </p:nvSpPr>
        <p:spPr>
          <a:xfrm>
            <a:off x="976119" y="1954799"/>
            <a:ext cx="3738122" cy="8798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F9A2B"/>
              </a:buClr>
              <a:buSzPts val="6200"/>
              <a:buFont typeface="Calibri"/>
              <a:buNone/>
            </a:pPr>
            <a:r>
              <a:rPr b="1" lang="es-MX" sz="6200">
                <a:solidFill>
                  <a:srgbClr val="8F9A2B"/>
                </a:solidFill>
                <a:latin typeface="Calibri"/>
                <a:ea typeface="Calibri"/>
                <a:cs typeface="Calibri"/>
                <a:sym typeface="Calibri"/>
              </a:rPr>
              <a:t>Gracias</a:t>
            </a:r>
            <a:endParaRPr b="1" sz="6200">
              <a:solidFill>
                <a:srgbClr val="8F9A2B"/>
              </a:solidFill>
              <a:latin typeface="Calibri"/>
              <a:ea typeface="Calibri"/>
              <a:cs typeface="Calibri"/>
              <a:sym typeface="Calibri"/>
            </a:endParaRPr>
          </a:p>
        </p:txBody>
      </p:sp>
      <p:sp>
        <p:nvSpPr>
          <p:cNvPr id="164" name="Google Shape;164;p15"/>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9B918"/>
              </a:solidFill>
              <a:latin typeface="Calibri"/>
              <a:ea typeface="Calibri"/>
              <a:cs typeface="Calibri"/>
              <a:sym typeface="Calibri"/>
            </a:endParaRPr>
          </a:p>
        </p:txBody>
      </p:sp>
      <p:pic>
        <p:nvPicPr>
          <p:cNvPr id="165" name="Google Shape;165;p15"/>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b="0" l="0" r="0" t="0"/>
          <a:stretch/>
        </p:blipFill>
        <p:spPr>
          <a:xfrm>
            <a:off x="1805" y="0"/>
            <a:ext cx="12188389" cy="6858000"/>
          </a:xfrm>
          <a:prstGeom prst="rect">
            <a:avLst/>
          </a:prstGeom>
          <a:noFill/>
          <a:ln>
            <a:noFill/>
          </a:ln>
        </p:spPr>
      </p:pic>
      <p:sp>
        <p:nvSpPr>
          <p:cNvPr id="80" name="Google Shape;80;p2"/>
          <p:cNvSpPr/>
          <p:nvPr/>
        </p:nvSpPr>
        <p:spPr>
          <a:xfrm>
            <a:off x="1236925" y="1941300"/>
            <a:ext cx="4833900" cy="2975400"/>
          </a:xfrm>
          <a:prstGeom prst="rect">
            <a:avLst/>
          </a:prstGeom>
          <a:solidFill>
            <a:srgbClr val="8F9A2B">
              <a:alpha val="7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MX" sz="1800" u="none" cap="none" strike="noStrike">
                <a:solidFill>
                  <a:schemeClr val="lt1"/>
                </a:solidFill>
                <a:latin typeface="Calibri"/>
                <a:ea typeface="Calibri"/>
                <a:cs typeface="Calibri"/>
                <a:sym typeface="Calibri"/>
              </a:rPr>
              <a:t>Estructuramos y desarrollamos proyectos de infraestructura vial y movilidad multimodal, de forma sostenible, incluyente, innovadora y eficiente, para contribuir al desarrollo urbano de Bogotá Región y mejorar la calidad de vida de su gente.</a:t>
            </a:r>
            <a:endParaRPr/>
          </a:p>
        </p:txBody>
      </p:sp>
      <p:sp>
        <p:nvSpPr>
          <p:cNvPr id="81" name="Google Shape;81;p2"/>
          <p:cNvSpPr txBox="1"/>
          <p:nvPr/>
        </p:nvSpPr>
        <p:spPr>
          <a:xfrm>
            <a:off x="2236891" y="1673404"/>
            <a:ext cx="3738600" cy="585000"/>
          </a:xfrm>
          <a:prstGeom prst="rect">
            <a:avLst/>
          </a:prstGeom>
          <a:noFill/>
          <a:ln>
            <a:noFill/>
          </a:ln>
        </p:spPr>
        <p:txBody>
          <a:bodyPr anchorCtr="0" anchor="ctr" bIns="45700" lIns="91425" spcFirstLastPara="1" rIns="91425" wrap="square" tIns="45700">
            <a:normAutofit fontScale="47500"/>
          </a:bodyPr>
          <a:lstStyle/>
          <a:p>
            <a:pPr indent="0" lvl="0" marL="0" marR="0" rtl="0" algn="l">
              <a:lnSpc>
                <a:spcPct val="90000"/>
              </a:lnSpc>
              <a:spcBef>
                <a:spcPts val="0"/>
              </a:spcBef>
              <a:spcAft>
                <a:spcPts val="0"/>
              </a:spcAft>
              <a:buClr>
                <a:schemeClr val="dk1"/>
              </a:buClr>
              <a:buSzPct val="100000"/>
              <a:buFont typeface="Calibri"/>
              <a:buNone/>
            </a:pPr>
            <a:r>
              <a:rPr b="1" lang="es-MX" sz="4400" u="none">
                <a:solidFill>
                  <a:schemeClr val="dk1"/>
                </a:solidFill>
                <a:latin typeface="Calibri"/>
                <a:ea typeface="Calibri"/>
                <a:cs typeface="Calibri"/>
                <a:sym typeface="Calibri"/>
              </a:rPr>
              <a:t>PROPÓSITO CENTRAL (MISIÓN )</a:t>
            </a:r>
            <a:endParaRPr/>
          </a:p>
        </p:txBody>
      </p:sp>
      <p:sp>
        <p:nvSpPr>
          <p:cNvPr id="82" name="Google Shape;82;p2"/>
          <p:cNvSpPr txBox="1"/>
          <p:nvPr/>
        </p:nvSpPr>
        <p:spPr>
          <a:xfrm>
            <a:off x="3431553" y="1535768"/>
            <a:ext cx="1962300" cy="1464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t/>
            </a:r>
            <a:endParaRPr b="1" sz="12000" u="none">
              <a:solidFill>
                <a:schemeClr val="lt1"/>
              </a:solidFill>
              <a:latin typeface="Calibri"/>
              <a:ea typeface="Calibri"/>
              <a:cs typeface="Calibri"/>
              <a:sym typeface="Calibri"/>
            </a:endParaRPr>
          </a:p>
        </p:txBody>
      </p:sp>
      <p:sp>
        <p:nvSpPr>
          <p:cNvPr id="83" name="Google Shape;83;p2"/>
          <p:cNvSpPr txBox="1"/>
          <p:nvPr/>
        </p:nvSpPr>
        <p:spPr>
          <a:xfrm>
            <a:off x="859328" y="3746616"/>
            <a:ext cx="3287400" cy="1692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t/>
            </a:r>
            <a:endParaRPr b="0" sz="1600" u="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CONTRATO EN FACTIBILIDAD</a:t>
            </a:r>
            <a:endParaRPr b="1" sz="4400">
              <a:solidFill>
                <a:schemeClr val="lt1"/>
              </a:solidFill>
              <a:latin typeface="Calibri"/>
              <a:ea typeface="Calibri"/>
              <a:cs typeface="Calibri"/>
              <a:sym typeface="Calibri"/>
            </a:endParaRPr>
          </a:p>
        </p:txBody>
      </p:sp>
      <p:pic>
        <p:nvPicPr>
          <p:cNvPr id="89" name="Google Shape;89;p3"/>
          <p:cNvPicPr preferRelativeResize="0"/>
          <p:nvPr/>
        </p:nvPicPr>
        <p:blipFill rotWithShape="1">
          <a:blip r:embed="rId3">
            <a:alphaModFix/>
          </a:blip>
          <a:srcRect b="4575" l="-270" r="256" t="7773"/>
          <a:stretch/>
        </p:blipFill>
        <p:spPr>
          <a:xfrm>
            <a:off x="1203159" y="1288998"/>
            <a:ext cx="9946104" cy="46947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nvSpPr>
        <p:spPr>
          <a:xfrm>
            <a:off x="653144" y="487346"/>
            <a:ext cx="10768834" cy="584992"/>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CONTRATOS  EN ESTUDIOS Y DISEÑOS</a:t>
            </a:r>
            <a:endParaRPr b="1" sz="4400">
              <a:solidFill>
                <a:schemeClr val="lt1"/>
              </a:solidFill>
              <a:latin typeface="Calibri"/>
              <a:ea typeface="Calibri"/>
              <a:cs typeface="Calibri"/>
              <a:sym typeface="Calibri"/>
            </a:endParaRPr>
          </a:p>
        </p:txBody>
      </p:sp>
      <p:pic>
        <p:nvPicPr>
          <p:cNvPr id="95" name="Google Shape;95;p4"/>
          <p:cNvPicPr preferRelativeResize="0"/>
          <p:nvPr/>
        </p:nvPicPr>
        <p:blipFill rotWithShape="1">
          <a:blip r:embed="rId3">
            <a:alphaModFix/>
          </a:blip>
          <a:srcRect b="4887" l="520" r="784" t="7461"/>
          <a:stretch/>
        </p:blipFill>
        <p:spPr>
          <a:xfrm>
            <a:off x="1219199" y="1251284"/>
            <a:ext cx="10202779" cy="49179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CONTRATOS EN CONSERVACIÓN</a:t>
            </a:r>
            <a:endParaRPr/>
          </a:p>
        </p:txBody>
      </p:sp>
      <p:pic>
        <p:nvPicPr>
          <p:cNvPr id="101" name="Google Shape;101;p5"/>
          <p:cNvPicPr preferRelativeResize="0"/>
          <p:nvPr/>
        </p:nvPicPr>
        <p:blipFill rotWithShape="1">
          <a:blip r:embed="rId3">
            <a:alphaModFix/>
          </a:blip>
          <a:srcRect b="4419" l="432" r="168" t="7929"/>
          <a:stretch/>
        </p:blipFill>
        <p:spPr>
          <a:xfrm>
            <a:off x="1380306" y="1342695"/>
            <a:ext cx="9672705" cy="4797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CICLORRUTA</a:t>
            </a:r>
            <a:endParaRPr b="1" sz="4400">
              <a:solidFill>
                <a:schemeClr val="lt1"/>
              </a:solidFill>
              <a:latin typeface="Calibri"/>
              <a:ea typeface="Calibri"/>
              <a:cs typeface="Calibri"/>
              <a:sym typeface="Calibri"/>
            </a:endParaRPr>
          </a:p>
        </p:txBody>
      </p:sp>
      <p:pic>
        <p:nvPicPr>
          <p:cNvPr id="107" name="Google Shape;107;p6"/>
          <p:cNvPicPr preferRelativeResize="0"/>
          <p:nvPr/>
        </p:nvPicPr>
        <p:blipFill rotWithShape="1">
          <a:blip r:embed="rId3">
            <a:alphaModFix/>
          </a:blip>
          <a:srcRect b="4725" l="14434" r="862" t="14419"/>
          <a:stretch/>
        </p:blipFill>
        <p:spPr>
          <a:xfrm>
            <a:off x="1401097" y="1470827"/>
            <a:ext cx="8377083" cy="44980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ESPACIO PÚBLICO</a:t>
            </a:r>
            <a:endParaRPr b="1" sz="4400">
              <a:solidFill>
                <a:schemeClr val="lt1"/>
              </a:solidFill>
              <a:latin typeface="Calibri"/>
              <a:ea typeface="Calibri"/>
              <a:cs typeface="Calibri"/>
              <a:sym typeface="Calibri"/>
            </a:endParaRPr>
          </a:p>
        </p:txBody>
      </p:sp>
      <p:pic>
        <p:nvPicPr>
          <p:cNvPr id="113" name="Google Shape;113;p7"/>
          <p:cNvPicPr preferRelativeResize="0"/>
          <p:nvPr/>
        </p:nvPicPr>
        <p:blipFill rotWithShape="1">
          <a:blip r:embed="rId3">
            <a:alphaModFix/>
          </a:blip>
          <a:srcRect b="2547" l="15785" r="1134" t="15414"/>
          <a:stretch/>
        </p:blipFill>
        <p:spPr>
          <a:xfrm>
            <a:off x="930443" y="1366610"/>
            <a:ext cx="10571746" cy="4856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MALLA VIAL</a:t>
            </a:r>
            <a:endParaRPr b="1" sz="4400">
              <a:solidFill>
                <a:schemeClr val="lt1"/>
              </a:solidFill>
              <a:latin typeface="Calibri"/>
              <a:ea typeface="Calibri"/>
              <a:cs typeface="Calibri"/>
              <a:sym typeface="Calibri"/>
            </a:endParaRPr>
          </a:p>
        </p:txBody>
      </p:sp>
      <p:pic>
        <p:nvPicPr>
          <p:cNvPr id="119" name="Google Shape;119;p8"/>
          <p:cNvPicPr preferRelativeResize="0"/>
          <p:nvPr/>
        </p:nvPicPr>
        <p:blipFill rotWithShape="1">
          <a:blip r:embed="rId3">
            <a:alphaModFix/>
          </a:blip>
          <a:srcRect b="19548" l="15873" r="-180" t="16195"/>
          <a:stretch/>
        </p:blipFill>
        <p:spPr>
          <a:xfrm>
            <a:off x="1042737" y="1451384"/>
            <a:ext cx="10571748" cy="45323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INVENTARIO DE MALLA VIAL URBANA</a:t>
            </a:r>
            <a:endParaRPr b="1" sz="4400">
              <a:solidFill>
                <a:schemeClr val="lt1"/>
              </a:solidFill>
              <a:latin typeface="Calibri"/>
              <a:ea typeface="Calibri"/>
              <a:cs typeface="Calibri"/>
              <a:sym typeface="Calibri"/>
            </a:endParaRPr>
          </a:p>
        </p:txBody>
      </p:sp>
      <p:pic>
        <p:nvPicPr>
          <p:cNvPr id="125" name="Google Shape;125;p9"/>
          <p:cNvPicPr preferRelativeResize="0"/>
          <p:nvPr/>
        </p:nvPicPr>
        <p:blipFill rotWithShape="1">
          <a:blip r:embed="rId3">
            <a:alphaModFix/>
          </a:blip>
          <a:srcRect b="19236" l="16488" r="607" t="16037"/>
          <a:stretch/>
        </p:blipFill>
        <p:spPr>
          <a:xfrm>
            <a:off x="641684" y="1379621"/>
            <a:ext cx="10812767" cy="47484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2024-02-16T16:16:33Z</dcterms:created>
  <dc:creator>William Eduardo Solórzano Morales</dc:creator>
</cp:coreProperties>
</file>