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sldIdLst>
    <p:sldId id="264" r:id="rId2"/>
    <p:sldId id="365" r:id="rId3"/>
    <p:sldId id="262" r:id="rId4"/>
    <p:sldId id="312" r:id="rId5"/>
    <p:sldId id="281" r:id="rId6"/>
    <p:sldId id="343" r:id="rId7"/>
    <p:sldId id="354" r:id="rId8"/>
    <p:sldId id="355" r:id="rId9"/>
    <p:sldId id="356" r:id="rId10"/>
    <p:sldId id="357" r:id="rId11"/>
    <p:sldId id="358" r:id="rId12"/>
    <p:sldId id="359" r:id="rId13"/>
    <p:sldId id="362" r:id="rId14"/>
    <p:sldId id="363" r:id="rId15"/>
    <p:sldId id="366" r:id="rId16"/>
    <p:sldId id="258" r:id="rId17"/>
    <p:sldId id="266" r:id="rId18"/>
    <p:sldId id="367" r:id="rId19"/>
    <p:sldId id="268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3" roundtripDataSignature="AMtx7mgJNqROXM6F5VBEujhq9Pm+lCls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48"/>
    <p:restoredTop sz="94662"/>
  </p:normalViewPr>
  <p:slideViewPr>
    <p:cSldViewPr snapToGrid="0" snapToObjects="1">
      <p:cViewPr varScale="1">
        <p:scale>
          <a:sx n="64" d="100"/>
          <a:sy n="64" d="100"/>
        </p:scale>
        <p:origin x="12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43" Type="http://customschemas.google.com/relationships/presentationmetadata" Target="meta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735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5640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8627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618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1613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433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9220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0910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09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715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4238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del tema_1">
  <p:cSld name="título del tema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body" idx="1"/>
          </p:nvPr>
        </p:nvSpPr>
        <p:spPr>
          <a:xfrm>
            <a:off x="1153032" y="2632134"/>
            <a:ext cx="5726739" cy="2186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6"/>
          <p:cNvSpPr/>
          <p:nvPr/>
        </p:nvSpPr>
        <p:spPr>
          <a:xfrm>
            <a:off x="0" y="571646"/>
            <a:ext cx="553074" cy="710119"/>
          </a:xfrm>
          <a:prstGeom prst="rect">
            <a:avLst/>
          </a:prstGeom>
          <a:solidFill>
            <a:srgbClr val="C9D41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6"/>
          <p:cNvSpPr txBox="1">
            <a:spLocks noGrp="1"/>
          </p:cNvSpPr>
          <p:nvPr>
            <p:ph type="title"/>
          </p:nvPr>
        </p:nvSpPr>
        <p:spPr>
          <a:xfrm>
            <a:off x="717603" y="566451"/>
            <a:ext cx="11047504" cy="70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6"/>
          <p:cNvSpPr/>
          <p:nvPr/>
        </p:nvSpPr>
        <p:spPr>
          <a:xfrm>
            <a:off x="0" y="6674644"/>
            <a:ext cx="12192000" cy="183356"/>
          </a:xfrm>
          <a:prstGeom prst="rect">
            <a:avLst/>
          </a:prstGeom>
          <a:solidFill>
            <a:srgbClr val="A9B91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2;p6">
            <a:extLst>
              <a:ext uri="{FF2B5EF4-FFF2-40B4-BE49-F238E27FC236}">
                <a16:creationId xmlns:a16="http://schemas.microsoft.com/office/drawing/2014/main" id="{1350D120-56DE-41F3-AD5B-68A43868E136}"/>
              </a:ext>
            </a:extLst>
          </p:cNvPr>
          <p:cNvGrpSpPr/>
          <p:nvPr userDrawn="1"/>
        </p:nvGrpSpPr>
        <p:grpSpPr>
          <a:xfrm rot="10800000">
            <a:off x="9504606" y="-20706"/>
            <a:ext cx="2708092" cy="5881428"/>
            <a:chOff x="-7" y="0"/>
            <a:chExt cx="3157757" cy="6858008"/>
          </a:xfrm>
        </p:grpSpPr>
        <p:sp>
          <p:nvSpPr>
            <p:cNvPr id="8" name="Google Shape;13;p6">
              <a:extLst>
                <a:ext uri="{FF2B5EF4-FFF2-40B4-BE49-F238E27FC236}">
                  <a16:creationId xmlns:a16="http://schemas.microsoft.com/office/drawing/2014/main" id="{08A17F55-BA0F-4B84-A391-29442694D62F}"/>
                </a:ext>
              </a:extLst>
            </p:cNvPr>
            <p:cNvSpPr/>
            <p:nvPr/>
          </p:nvSpPr>
          <p:spPr>
            <a:xfrm>
              <a:off x="-1" y="6425150"/>
              <a:ext cx="2192400" cy="33900"/>
            </a:xfrm>
            <a:prstGeom prst="rect">
              <a:avLst/>
            </a:prstGeom>
            <a:solidFill>
              <a:srgbClr val="E51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" name="Google Shape;14;p6">
              <a:extLst>
                <a:ext uri="{FF2B5EF4-FFF2-40B4-BE49-F238E27FC236}">
                  <a16:creationId xmlns:a16="http://schemas.microsoft.com/office/drawing/2014/main" id="{1F04AED8-27DB-439F-AF49-5E38036409C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74324" b="871"/>
            <a:stretch/>
          </p:blipFill>
          <p:spPr>
            <a:xfrm>
              <a:off x="0" y="0"/>
              <a:ext cx="315775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5;p6">
              <a:extLst>
                <a:ext uri="{FF2B5EF4-FFF2-40B4-BE49-F238E27FC236}">
                  <a16:creationId xmlns:a16="http://schemas.microsoft.com/office/drawing/2014/main" id="{1324B04E-65F2-4063-BE97-DD61D43D83A0}"/>
                </a:ext>
              </a:extLst>
            </p:cNvPr>
            <p:cNvSpPr/>
            <p:nvPr/>
          </p:nvSpPr>
          <p:spPr>
            <a:xfrm>
              <a:off x="-7" y="2979734"/>
              <a:ext cx="1455811" cy="3878274"/>
            </a:xfrm>
            <a:custGeom>
              <a:avLst/>
              <a:gdLst/>
              <a:ahLst/>
              <a:cxnLst/>
              <a:rect l="l" t="t" r="r" b="b"/>
              <a:pathLst>
                <a:path w="86591" h="230678" extrusionOk="0">
                  <a:moveTo>
                    <a:pt x="0" y="0"/>
                  </a:moveTo>
                  <a:lnTo>
                    <a:pt x="86591" y="230678"/>
                  </a:lnTo>
                  <a:lnTo>
                    <a:pt x="693" y="229985"/>
                  </a:lnTo>
                  <a:close/>
                </a:path>
              </a:pathLst>
            </a:custGeom>
            <a:solidFill>
              <a:srgbClr val="DC1A31"/>
            </a:solidFill>
            <a:ln w="9525" cap="flat" cmpd="sng">
              <a:solidFill>
                <a:srgbClr val="DC1A31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grpSp>
        <p:nvGrpSpPr>
          <p:cNvPr id="11" name="Google Shape;16;p6">
            <a:extLst>
              <a:ext uri="{FF2B5EF4-FFF2-40B4-BE49-F238E27FC236}">
                <a16:creationId xmlns:a16="http://schemas.microsoft.com/office/drawing/2014/main" id="{256A75D3-F242-4716-A46E-864D78AB48B4}"/>
              </a:ext>
            </a:extLst>
          </p:cNvPr>
          <p:cNvGrpSpPr/>
          <p:nvPr userDrawn="1"/>
        </p:nvGrpSpPr>
        <p:grpSpPr>
          <a:xfrm>
            <a:off x="-20708" y="997483"/>
            <a:ext cx="2708092" cy="5881428"/>
            <a:chOff x="-7" y="0"/>
            <a:chExt cx="3157757" cy="6858008"/>
          </a:xfrm>
        </p:grpSpPr>
        <p:sp>
          <p:nvSpPr>
            <p:cNvPr id="12" name="Google Shape;17;p6">
              <a:extLst>
                <a:ext uri="{FF2B5EF4-FFF2-40B4-BE49-F238E27FC236}">
                  <a16:creationId xmlns:a16="http://schemas.microsoft.com/office/drawing/2014/main" id="{CCC1C9E1-06E5-4CF2-BC6B-DD302963F4F3}"/>
                </a:ext>
              </a:extLst>
            </p:cNvPr>
            <p:cNvSpPr/>
            <p:nvPr/>
          </p:nvSpPr>
          <p:spPr>
            <a:xfrm>
              <a:off x="-1" y="6425150"/>
              <a:ext cx="2192400" cy="33900"/>
            </a:xfrm>
            <a:prstGeom prst="rect">
              <a:avLst/>
            </a:prstGeom>
            <a:solidFill>
              <a:srgbClr val="E51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18;p6">
              <a:extLst>
                <a:ext uri="{FF2B5EF4-FFF2-40B4-BE49-F238E27FC236}">
                  <a16:creationId xmlns:a16="http://schemas.microsoft.com/office/drawing/2014/main" id="{F245E8E0-5125-40E2-81E1-8D3B4A82192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74324" b="871"/>
            <a:stretch/>
          </p:blipFill>
          <p:spPr>
            <a:xfrm>
              <a:off x="0" y="0"/>
              <a:ext cx="315775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9;p6">
              <a:extLst>
                <a:ext uri="{FF2B5EF4-FFF2-40B4-BE49-F238E27FC236}">
                  <a16:creationId xmlns:a16="http://schemas.microsoft.com/office/drawing/2014/main" id="{D2B2AA86-F0BF-414B-B354-03FF5DB6BFB8}"/>
                </a:ext>
              </a:extLst>
            </p:cNvPr>
            <p:cNvSpPr/>
            <p:nvPr/>
          </p:nvSpPr>
          <p:spPr>
            <a:xfrm>
              <a:off x="-7" y="2979734"/>
              <a:ext cx="1455811" cy="3878274"/>
            </a:xfrm>
            <a:custGeom>
              <a:avLst/>
              <a:gdLst/>
              <a:ahLst/>
              <a:cxnLst/>
              <a:rect l="l" t="t" r="r" b="b"/>
              <a:pathLst>
                <a:path w="86591" h="230678" extrusionOk="0">
                  <a:moveTo>
                    <a:pt x="0" y="0"/>
                  </a:moveTo>
                  <a:lnTo>
                    <a:pt x="86591" y="230678"/>
                  </a:lnTo>
                  <a:lnTo>
                    <a:pt x="693" y="229985"/>
                  </a:lnTo>
                  <a:close/>
                </a:path>
              </a:pathLst>
            </a:custGeom>
            <a:solidFill>
              <a:srgbClr val="DC1A31"/>
            </a:solidFill>
            <a:ln w="9525" cap="flat" cmpd="sng">
              <a:solidFill>
                <a:srgbClr val="DC1A31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sp>
        <p:nvSpPr>
          <p:cNvPr id="15" name="Google Shape;141;g28e7dcb5a77_0_52">
            <a:extLst>
              <a:ext uri="{FF2B5EF4-FFF2-40B4-BE49-F238E27FC236}">
                <a16:creationId xmlns:a16="http://schemas.microsoft.com/office/drawing/2014/main" id="{6AEB1846-1158-4956-9B55-1DA605245F88}"/>
              </a:ext>
            </a:extLst>
          </p:cNvPr>
          <p:cNvSpPr/>
          <p:nvPr userDrawn="1"/>
        </p:nvSpPr>
        <p:spPr>
          <a:xfrm>
            <a:off x="358100" y="415775"/>
            <a:ext cx="11536200" cy="5610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42;g28e7dcb5a77_0_52">
            <a:extLst>
              <a:ext uri="{FF2B5EF4-FFF2-40B4-BE49-F238E27FC236}">
                <a16:creationId xmlns:a16="http://schemas.microsoft.com/office/drawing/2014/main" id="{4532E81D-F963-4E0C-BFA4-209A6F8E594C}"/>
              </a:ext>
            </a:extLst>
          </p:cNvPr>
          <p:cNvSpPr/>
          <p:nvPr userDrawn="1"/>
        </p:nvSpPr>
        <p:spPr>
          <a:xfrm>
            <a:off x="161750" y="184025"/>
            <a:ext cx="1024500" cy="1024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" name="Google Shape;143;g28e7dcb5a77_0_52">
            <a:extLst>
              <a:ext uri="{FF2B5EF4-FFF2-40B4-BE49-F238E27FC236}">
                <a16:creationId xmlns:a16="http://schemas.microsoft.com/office/drawing/2014/main" id="{C49D93A7-43AA-42FF-B74C-1C840D23367E}"/>
              </a:ext>
            </a:extLst>
          </p:cNvPr>
          <p:cNvGrpSpPr/>
          <p:nvPr userDrawn="1"/>
        </p:nvGrpSpPr>
        <p:grpSpPr>
          <a:xfrm>
            <a:off x="358102" y="342483"/>
            <a:ext cx="631774" cy="707585"/>
            <a:chOff x="4430448" y="2316574"/>
            <a:chExt cx="1865289" cy="2089119"/>
          </a:xfrm>
        </p:grpSpPr>
        <p:sp>
          <p:nvSpPr>
            <p:cNvPr id="18" name="Google Shape;144;g28e7dcb5a77_0_52">
              <a:extLst>
                <a:ext uri="{FF2B5EF4-FFF2-40B4-BE49-F238E27FC236}">
                  <a16:creationId xmlns:a16="http://schemas.microsoft.com/office/drawing/2014/main" id="{5D56FED4-E76A-485F-8000-400F921AA0CB}"/>
                </a:ext>
              </a:extLst>
            </p:cNvPr>
            <p:cNvSpPr/>
            <p:nvPr/>
          </p:nvSpPr>
          <p:spPr>
            <a:xfrm>
              <a:off x="4430448" y="2316574"/>
              <a:ext cx="1865289" cy="2031969"/>
            </a:xfrm>
            <a:custGeom>
              <a:avLst/>
              <a:gdLst/>
              <a:ahLst/>
              <a:cxnLst/>
              <a:rect l="l" t="t" r="r" b="b"/>
              <a:pathLst>
                <a:path w="465" h="506" extrusionOk="0">
                  <a:moveTo>
                    <a:pt x="86" y="506"/>
                  </a:moveTo>
                  <a:cubicBezTo>
                    <a:pt x="90" y="505"/>
                    <a:pt x="94" y="504"/>
                    <a:pt x="97" y="502"/>
                  </a:cubicBezTo>
                  <a:cubicBezTo>
                    <a:pt x="243" y="418"/>
                    <a:pt x="243" y="418"/>
                    <a:pt x="243" y="418"/>
                  </a:cubicBezTo>
                  <a:cubicBezTo>
                    <a:pt x="427" y="312"/>
                    <a:pt x="427" y="312"/>
                    <a:pt x="427" y="312"/>
                  </a:cubicBezTo>
                  <a:cubicBezTo>
                    <a:pt x="465" y="291"/>
                    <a:pt x="465" y="237"/>
                    <a:pt x="427" y="215"/>
                  </a:cubicBezTo>
                  <a:cubicBezTo>
                    <a:pt x="243" y="109"/>
                    <a:pt x="243" y="109"/>
                    <a:pt x="243" y="109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53" y="0"/>
                    <a:pt x="0" y="42"/>
                    <a:pt x="15" y="90"/>
                  </a:cubicBezTo>
                  <a:cubicBezTo>
                    <a:pt x="62" y="248"/>
                    <a:pt x="62" y="248"/>
                    <a:pt x="62" y="248"/>
                  </a:cubicBezTo>
                  <a:cubicBezTo>
                    <a:pt x="63" y="249"/>
                    <a:pt x="63" y="251"/>
                    <a:pt x="63" y="253"/>
                  </a:cubicBezTo>
                  <a:cubicBezTo>
                    <a:pt x="117" y="440"/>
                    <a:pt x="117" y="440"/>
                    <a:pt x="117" y="440"/>
                  </a:cubicBezTo>
                  <a:cubicBezTo>
                    <a:pt x="125" y="468"/>
                    <a:pt x="110" y="495"/>
                    <a:pt x="86" y="506"/>
                  </a:cubicBezTo>
                  <a:close/>
                </a:path>
              </a:pathLst>
            </a:custGeom>
            <a:solidFill>
              <a:srgbClr val="DC1A31"/>
            </a:solidFill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" name="Google Shape;145;g28e7dcb5a77_0_52">
              <a:extLst>
                <a:ext uri="{FF2B5EF4-FFF2-40B4-BE49-F238E27FC236}">
                  <a16:creationId xmlns:a16="http://schemas.microsoft.com/office/drawing/2014/main" id="{C72DAF29-7E98-4A02-B3F5-BE17560C3C13}"/>
                </a:ext>
              </a:extLst>
            </p:cNvPr>
            <p:cNvSpPr/>
            <p:nvPr/>
          </p:nvSpPr>
          <p:spPr>
            <a:xfrm>
              <a:off x="4433621" y="3332559"/>
              <a:ext cx="498468" cy="1073134"/>
            </a:xfrm>
            <a:custGeom>
              <a:avLst/>
              <a:gdLst/>
              <a:ahLst/>
              <a:cxnLst/>
              <a:rect l="l" t="t" r="r" b="b"/>
              <a:pathLst>
                <a:path w="124" h="267" extrusionOk="0">
                  <a:moveTo>
                    <a:pt x="116" y="187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64" y="9"/>
                    <a:pt x="64" y="18"/>
                    <a:pt x="61" y="27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0" y="229"/>
                    <a:pt x="44" y="267"/>
                    <a:pt x="85" y="253"/>
                  </a:cubicBezTo>
                  <a:cubicBezTo>
                    <a:pt x="109" y="242"/>
                    <a:pt x="124" y="215"/>
                    <a:pt x="116" y="187"/>
                  </a:cubicBezTo>
                  <a:close/>
                </a:path>
              </a:pathLst>
            </a:custGeom>
            <a:solidFill>
              <a:srgbClr val="FFB71B"/>
            </a:solidFill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32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1;g28e7dcb5a77_0_52">
            <a:extLst>
              <a:ext uri="{FF2B5EF4-FFF2-40B4-BE49-F238E27FC236}">
                <a16:creationId xmlns:a16="http://schemas.microsoft.com/office/drawing/2014/main" id="{8CB34394-7122-4A41-9EEE-3CC83D64CC68}"/>
              </a:ext>
            </a:extLst>
          </p:cNvPr>
          <p:cNvSpPr/>
          <p:nvPr userDrawn="1"/>
        </p:nvSpPr>
        <p:spPr>
          <a:xfrm>
            <a:off x="149755" y="415775"/>
            <a:ext cx="11536200" cy="561000"/>
          </a:xfrm>
          <a:prstGeom prst="rect">
            <a:avLst/>
          </a:prstGeom>
          <a:solidFill>
            <a:srgbClr val="FFB7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Google Shape;12;p6">
            <a:extLst>
              <a:ext uri="{FF2B5EF4-FFF2-40B4-BE49-F238E27FC236}">
                <a16:creationId xmlns:a16="http://schemas.microsoft.com/office/drawing/2014/main" id="{70A6A56B-AF64-4EB0-BC81-49E93BF2AEDB}"/>
              </a:ext>
            </a:extLst>
          </p:cNvPr>
          <p:cNvGrpSpPr/>
          <p:nvPr userDrawn="1"/>
        </p:nvGrpSpPr>
        <p:grpSpPr>
          <a:xfrm rot="10800000" flipV="1">
            <a:off x="9954227" y="1050068"/>
            <a:ext cx="2339493" cy="5895780"/>
            <a:chOff x="-7" y="0"/>
            <a:chExt cx="3157757" cy="6858008"/>
          </a:xfrm>
        </p:grpSpPr>
        <p:sp>
          <p:nvSpPr>
            <p:cNvPr id="10" name="Google Shape;13;p6">
              <a:extLst>
                <a:ext uri="{FF2B5EF4-FFF2-40B4-BE49-F238E27FC236}">
                  <a16:creationId xmlns:a16="http://schemas.microsoft.com/office/drawing/2014/main" id="{EEAC54CF-22AB-4BD3-8716-B26BE8E1BACD}"/>
                </a:ext>
              </a:extLst>
            </p:cNvPr>
            <p:cNvSpPr/>
            <p:nvPr/>
          </p:nvSpPr>
          <p:spPr>
            <a:xfrm>
              <a:off x="-1" y="6425150"/>
              <a:ext cx="2192400" cy="33900"/>
            </a:xfrm>
            <a:prstGeom prst="rect">
              <a:avLst/>
            </a:prstGeom>
            <a:solidFill>
              <a:srgbClr val="E51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14;p6">
              <a:extLst>
                <a:ext uri="{FF2B5EF4-FFF2-40B4-BE49-F238E27FC236}">
                  <a16:creationId xmlns:a16="http://schemas.microsoft.com/office/drawing/2014/main" id="{90E43063-E363-4B50-AF1B-241CC238483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74324" b="871"/>
            <a:stretch/>
          </p:blipFill>
          <p:spPr>
            <a:xfrm>
              <a:off x="0" y="0"/>
              <a:ext cx="315775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5;p6">
              <a:extLst>
                <a:ext uri="{FF2B5EF4-FFF2-40B4-BE49-F238E27FC236}">
                  <a16:creationId xmlns:a16="http://schemas.microsoft.com/office/drawing/2014/main" id="{E6EC235B-B912-4757-8794-44CA5E96D826}"/>
                </a:ext>
              </a:extLst>
            </p:cNvPr>
            <p:cNvSpPr/>
            <p:nvPr/>
          </p:nvSpPr>
          <p:spPr>
            <a:xfrm>
              <a:off x="-7" y="2979734"/>
              <a:ext cx="1455811" cy="3878274"/>
            </a:xfrm>
            <a:custGeom>
              <a:avLst/>
              <a:gdLst/>
              <a:ahLst/>
              <a:cxnLst/>
              <a:rect l="l" t="t" r="r" b="b"/>
              <a:pathLst>
                <a:path w="86591" h="230678" extrusionOk="0">
                  <a:moveTo>
                    <a:pt x="0" y="0"/>
                  </a:moveTo>
                  <a:lnTo>
                    <a:pt x="86591" y="230678"/>
                  </a:lnTo>
                  <a:lnTo>
                    <a:pt x="693" y="229985"/>
                  </a:lnTo>
                  <a:close/>
                </a:path>
              </a:pathLst>
            </a:custGeom>
            <a:solidFill>
              <a:srgbClr val="DC1A31"/>
            </a:solidFill>
            <a:ln w="9525" cap="flat" cmpd="sng">
              <a:solidFill>
                <a:srgbClr val="DC1A31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grpSp>
        <p:nvGrpSpPr>
          <p:cNvPr id="13" name="Google Shape;16;p6">
            <a:extLst>
              <a:ext uri="{FF2B5EF4-FFF2-40B4-BE49-F238E27FC236}">
                <a16:creationId xmlns:a16="http://schemas.microsoft.com/office/drawing/2014/main" id="{244D6C62-ED42-4C90-B3FC-07815DB509C2}"/>
              </a:ext>
            </a:extLst>
          </p:cNvPr>
          <p:cNvGrpSpPr/>
          <p:nvPr userDrawn="1"/>
        </p:nvGrpSpPr>
        <p:grpSpPr>
          <a:xfrm flipV="1">
            <a:off x="-69450" y="-181648"/>
            <a:ext cx="1757117" cy="3445709"/>
            <a:chOff x="-7" y="0"/>
            <a:chExt cx="3157757" cy="6858008"/>
          </a:xfrm>
        </p:grpSpPr>
        <p:sp>
          <p:nvSpPr>
            <p:cNvPr id="14" name="Google Shape;17;p6">
              <a:extLst>
                <a:ext uri="{FF2B5EF4-FFF2-40B4-BE49-F238E27FC236}">
                  <a16:creationId xmlns:a16="http://schemas.microsoft.com/office/drawing/2014/main" id="{1813D81D-06DA-4927-B71C-2F2C20EB7113}"/>
                </a:ext>
              </a:extLst>
            </p:cNvPr>
            <p:cNvSpPr/>
            <p:nvPr/>
          </p:nvSpPr>
          <p:spPr>
            <a:xfrm>
              <a:off x="-1" y="6425150"/>
              <a:ext cx="2192400" cy="33900"/>
            </a:xfrm>
            <a:prstGeom prst="rect">
              <a:avLst/>
            </a:prstGeom>
            <a:solidFill>
              <a:srgbClr val="E516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" name="Google Shape;18;p6">
              <a:extLst>
                <a:ext uri="{FF2B5EF4-FFF2-40B4-BE49-F238E27FC236}">
                  <a16:creationId xmlns:a16="http://schemas.microsoft.com/office/drawing/2014/main" id="{42A87AFA-CF19-4AD2-B47B-F2D0F197D97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r="74324" b="871"/>
            <a:stretch/>
          </p:blipFill>
          <p:spPr>
            <a:xfrm>
              <a:off x="0" y="0"/>
              <a:ext cx="315775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Google Shape;19;p6">
              <a:extLst>
                <a:ext uri="{FF2B5EF4-FFF2-40B4-BE49-F238E27FC236}">
                  <a16:creationId xmlns:a16="http://schemas.microsoft.com/office/drawing/2014/main" id="{29A8B652-EB27-492C-8E39-CB02AC670439}"/>
                </a:ext>
              </a:extLst>
            </p:cNvPr>
            <p:cNvSpPr/>
            <p:nvPr/>
          </p:nvSpPr>
          <p:spPr>
            <a:xfrm>
              <a:off x="-7" y="2979734"/>
              <a:ext cx="1455811" cy="3878274"/>
            </a:xfrm>
            <a:custGeom>
              <a:avLst/>
              <a:gdLst/>
              <a:ahLst/>
              <a:cxnLst/>
              <a:rect l="l" t="t" r="r" b="b"/>
              <a:pathLst>
                <a:path w="86591" h="230678" extrusionOk="0">
                  <a:moveTo>
                    <a:pt x="0" y="0"/>
                  </a:moveTo>
                  <a:lnTo>
                    <a:pt x="86591" y="230678"/>
                  </a:lnTo>
                  <a:lnTo>
                    <a:pt x="693" y="229985"/>
                  </a:lnTo>
                  <a:close/>
                </a:path>
              </a:pathLst>
            </a:custGeom>
            <a:solidFill>
              <a:srgbClr val="DC1A31"/>
            </a:solidFill>
            <a:ln w="9525" cap="flat" cmpd="sng">
              <a:solidFill>
                <a:srgbClr val="DC1A31"/>
              </a:solidFill>
              <a:prstDash val="solid"/>
              <a:round/>
              <a:headEnd type="none" w="sm" len="sm"/>
              <a:tailEnd type="none" w="sm" len="sm"/>
            </a:ln>
          </p:spPr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44AECC5A-042E-4234-A85D-5F2BE5B8F4B8}"/>
              </a:ext>
            </a:extLst>
          </p:cNvPr>
          <p:cNvGrpSpPr/>
          <p:nvPr userDrawn="1"/>
        </p:nvGrpSpPr>
        <p:grpSpPr>
          <a:xfrm rot="10800000">
            <a:off x="10760976" y="184025"/>
            <a:ext cx="1024500" cy="1024500"/>
            <a:chOff x="161750" y="184025"/>
            <a:chExt cx="1024500" cy="1024500"/>
          </a:xfrm>
        </p:grpSpPr>
        <p:sp>
          <p:nvSpPr>
            <p:cNvPr id="18" name="Google Shape;142;g28e7dcb5a77_0_52">
              <a:extLst>
                <a:ext uri="{FF2B5EF4-FFF2-40B4-BE49-F238E27FC236}">
                  <a16:creationId xmlns:a16="http://schemas.microsoft.com/office/drawing/2014/main" id="{28901E6B-DA97-43F0-9F04-C794F86E47DC}"/>
                </a:ext>
              </a:extLst>
            </p:cNvPr>
            <p:cNvSpPr/>
            <p:nvPr userDrawn="1"/>
          </p:nvSpPr>
          <p:spPr>
            <a:xfrm>
              <a:off x="161750" y="184025"/>
              <a:ext cx="1024500" cy="1024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3;g28e7dcb5a77_0_52">
              <a:extLst>
                <a:ext uri="{FF2B5EF4-FFF2-40B4-BE49-F238E27FC236}">
                  <a16:creationId xmlns:a16="http://schemas.microsoft.com/office/drawing/2014/main" id="{201AA419-4AF9-4817-8289-3644698B0B87}"/>
                </a:ext>
              </a:extLst>
            </p:cNvPr>
            <p:cNvGrpSpPr/>
            <p:nvPr userDrawn="1"/>
          </p:nvGrpSpPr>
          <p:grpSpPr>
            <a:xfrm>
              <a:off x="358102" y="342483"/>
              <a:ext cx="631774" cy="707585"/>
              <a:chOff x="4430448" y="2316574"/>
              <a:chExt cx="1865289" cy="2089119"/>
            </a:xfrm>
          </p:grpSpPr>
          <p:sp>
            <p:nvSpPr>
              <p:cNvPr id="20" name="Google Shape;144;g28e7dcb5a77_0_52">
                <a:extLst>
                  <a:ext uri="{FF2B5EF4-FFF2-40B4-BE49-F238E27FC236}">
                    <a16:creationId xmlns:a16="http://schemas.microsoft.com/office/drawing/2014/main" id="{CC04A8B0-54F5-4445-B854-0506A354A219}"/>
                  </a:ext>
                </a:extLst>
              </p:cNvPr>
              <p:cNvSpPr/>
              <p:nvPr/>
            </p:nvSpPr>
            <p:spPr>
              <a:xfrm>
                <a:off x="4430448" y="2316574"/>
                <a:ext cx="1865289" cy="2031969"/>
              </a:xfrm>
              <a:custGeom>
                <a:avLst/>
                <a:gdLst/>
                <a:ahLst/>
                <a:cxnLst/>
                <a:rect l="l" t="t" r="r" b="b"/>
                <a:pathLst>
                  <a:path w="465" h="506" extrusionOk="0">
                    <a:moveTo>
                      <a:pt x="86" y="506"/>
                    </a:moveTo>
                    <a:cubicBezTo>
                      <a:pt x="90" y="505"/>
                      <a:pt x="94" y="504"/>
                      <a:pt x="97" y="502"/>
                    </a:cubicBezTo>
                    <a:cubicBezTo>
                      <a:pt x="243" y="418"/>
                      <a:pt x="243" y="418"/>
                      <a:pt x="243" y="418"/>
                    </a:cubicBezTo>
                    <a:cubicBezTo>
                      <a:pt x="427" y="312"/>
                      <a:pt x="427" y="312"/>
                      <a:pt x="427" y="312"/>
                    </a:cubicBezTo>
                    <a:cubicBezTo>
                      <a:pt x="465" y="291"/>
                      <a:pt x="465" y="237"/>
                      <a:pt x="427" y="215"/>
                    </a:cubicBezTo>
                    <a:cubicBezTo>
                      <a:pt x="243" y="109"/>
                      <a:pt x="243" y="109"/>
                      <a:pt x="243" y="109"/>
                    </a:cubicBezTo>
                    <a:cubicBezTo>
                      <a:pt x="97" y="26"/>
                      <a:pt x="97" y="26"/>
                      <a:pt x="97" y="26"/>
                    </a:cubicBezTo>
                    <a:cubicBezTo>
                      <a:pt x="53" y="0"/>
                      <a:pt x="0" y="42"/>
                      <a:pt x="15" y="90"/>
                    </a:cubicBezTo>
                    <a:cubicBezTo>
                      <a:pt x="62" y="248"/>
                      <a:pt x="62" y="248"/>
                      <a:pt x="62" y="248"/>
                    </a:cubicBezTo>
                    <a:cubicBezTo>
                      <a:pt x="63" y="249"/>
                      <a:pt x="63" y="251"/>
                      <a:pt x="63" y="253"/>
                    </a:cubicBezTo>
                    <a:cubicBezTo>
                      <a:pt x="117" y="440"/>
                      <a:pt x="117" y="440"/>
                      <a:pt x="117" y="440"/>
                    </a:cubicBezTo>
                    <a:cubicBezTo>
                      <a:pt x="125" y="468"/>
                      <a:pt x="110" y="495"/>
                      <a:pt x="86" y="506"/>
                    </a:cubicBezTo>
                    <a:close/>
                  </a:path>
                </a:pathLst>
              </a:custGeom>
              <a:solidFill>
                <a:srgbClr val="DC1A31"/>
              </a:solidFill>
              <a:ln>
                <a:noFill/>
              </a:ln>
            </p:spPr>
            <p:txBody>
              <a:bodyPr spcFirstLastPara="1" wrap="square" lIns="91400" tIns="45700" rIns="914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 </a:t>
                </a:r>
                <a:endParaRPr sz="1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21" name="Google Shape;145;g28e7dcb5a77_0_52">
                <a:extLst>
                  <a:ext uri="{FF2B5EF4-FFF2-40B4-BE49-F238E27FC236}">
                    <a16:creationId xmlns:a16="http://schemas.microsoft.com/office/drawing/2014/main" id="{8E71252B-EADC-4C46-9BFB-72D5E04018A4}"/>
                  </a:ext>
                </a:extLst>
              </p:cNvPr>
              <p:cNvSpPr/>
              <p:nvPr/>
            </p:nvSpPr>
            <p:spPr>
              <a:xfrm>
                <a:off x="4433621" y="3332559"/>
                <a:ext cx="498468" cy="1073134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67" extrusionOk="0">
                    <a:moveTo>
                      <a:pt x="116" y="187"/>
                    </a:moveTo>
                    <a:cubicBezTo>
                      <a:pt x="62" y="0"/>
                      <a:pt x="62" y="0"/>
                      <a:pt x="62" y="0"/>
                    </a:cubicBezTo>
                    <a:cubicBezTo>
                      <a:pt x="64" y="9"/>
                      <a:pt x="64" y="18"/>
                      <a:pt x="61" y="27"/>
                    </a:cubicBezTo>
                    <a:cubicBezTo>
                      <a:pt x="14" y="184"/>
                      <a:pt x="14" y="184"/>
                      <a:pt x="14" y="184"/>
                    </a:cubicBezTo>
                    <a:cubicBezTo>
                      <a:pt x="0" y="229"/>
                      <a:pt x="44" y="267"/>
                      <a:pt x="85" y="253"/>
                    </a:cubicBezTo>
                    <a:cubicBezTo>
                      <a:pt x="109" y="242"/>
                      <a:pt x="124" y="215"/>
                      <a:pt x="116" y="187"/>
                    </a:cubicBezTo>
                    <a:close/>
                  </a:path>
                </a:pathLst>
              </a:custGeom>
              <a:solidFill>
                <a:srgbClr val="FFB71B"/>
              </a:solidFill>
              <a:ln>
                <a:noFill/>
              </a:ln>
            </p:spPr>
            <p:txBody>
              <a:bodyPr spcFirstLastPara="1" wrap="square" lIns="91400" tIns="45700" rIns="91400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87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968687A-A5B3-4AF2-A340-EF0C80941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540A1A1-F037-4856-9BE7-546C897D7A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06" y="6270970"/>
            <a:ext cx="2391857" cy="3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887D140-7168-4B5F-9C40-47DB61E9B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C1D94-A31D-4F8C-B3AB-7214199DFE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306" y="6270970"/>
            <a:ext cx="2391857" cy="381120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88B1AAB-A845-4DB7-86D2-05F4873415CC}"/>
              </a:ext>
            </a:extLst>
          </p:cNvPr>
          <p:cNvSpPr/>
          <p:nvPr userDrawn="1"/>
        </p:nvSpPr>
        <p:spPr>
          <a:xfrm>
            <a:off x="340318" y="342895"/>
            <a:ext cx="11511364" cy="753035"/>
          </a:xfrm>
          <a:prstGeom prst="roundRect">
            <a:avLst/>
          </a:prstGeom>
          <a:solidFill>
            <a:srgbClr val="A9B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4918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60" r:id="rId2"/>
    <p:sldLayoutId id="2147483661" r:id="rId3"/>
    <p:sldLayoutId id="2147483663" r:id="rId4"/>
    <p:sldLayoutId id="21474836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916214E-C763-4B29-A6AC-E9C57321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748"/>
            <a:ext cx="12192000" cy="3602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F9EFC-1E9F-4E64-9A5C-9DD0E9AA6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4" y="0"/>
            <a:ext cx="7598141" cy="6868720"/>
          </a:xfrm>
          <a:prstGeom prst="rect">
            <a:avLst/>
          </a:prstGeom>
        </p:spPr>
      </p:pic>
      <p:sp>
        <p:nvSpPr>
          <p:cNvPr id="2" name="Rectángulo redondeado 14">
            <a:extLst>
              <a:ext uri="{FF2B5EF4-FFF2-40B4-BE49-F238E27FC236}">
                <a16:creationId xmlns:a16="http://schemas.microsoft.com/office/drawing/2014/main" id="{392AD16D-E7CF-415F-A718-03A0C2533A18}"/>
              </a:ext>
            </a:extLst>
          </p:cNvPr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name="adj" fmla="val 221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A9B918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303704-B8A2-4528-B105-54640580761C}"/>
              </a:ext>
            </a:extLst>
          </p:cNvPr>
          <p:cNvSpPr/>
          <p:nvPr/>
        </p:nvSpPr>
        <p:spPr>
          <a:xfrm>
            <a:off x="735266" y="2333114"/>
            <a:ext cx="56847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s-ES" altLang="ko-KR" sz="2200" dirty="0">
                <a:solidFill>
                  <a:srgbClr val="0944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Actividades en ejecución de la Dirección Técnica de Conservación de Infraestructura –DTCI 2023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A12C8F-3328-4555-87CF-FD49C1D9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22" y="5925671"/>
            <a:ext cx="2646023" cy="42161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BBC535-1A92-4BA7-9B27-3248A0B1CFC9}"/>
              </a:ext>
            </a:extLst>
          </p:cNvPr>
          <p:cNvSpPr txBox="1">
            <a:spLocks/>
          </p:cNvSpPr>
          <p:nvPr/>
        </p:nvSpPr>
        <p:spPr>
          <a:xfrm>
            <a:off x="854198" y="611657"/>
            <a:ext cx="5565770" cy="15158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600" b="1" dirty="0">
                <a:solidFill>
                  <a:srgbClr val="C9D41E"/>
                </a:solidFill>
                <a:latin typeface="+mn-lt"/>
              </a:rPr>
              <a:t>Rendición de cuentas Localidad de Barrios Unidos.</a:t>
            </a:r>
            <a:endParaRPr lang="es-CO" sz="4600" b="1" dirty="0">
              <a:solidFill>
                <a:srgbClr val="C9D41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8515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ADB21CD9-2191-0441-986C-65FF1970F69A}"/>
              </a:ext>
            </a:extLst>
          </p:cNvPr>
          <p:cNvSpPr/>
          <p:nvPr/>
        </p:nvSpPr>
        <p:spPr>
          <a:xfrm>
            <a:off x="1098605" y="1307435"/>
            <a:ext cx="4358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/>
              <a:t>Puente 10. Av. Ciudad de Quito por CL 63F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BDA0046-502C-664D-89A3-E8B1594B52F9}"/>
              </a:ext>
            </a:extLst>
          </p:cNvPr>
          <p:cNvSpPr txBox="1"/>
          <p:nvPr/>
        </p:nvSpPr>
        <p:spPr>
          <a:xfrm>
            <a:off x="3458096" y="1842258"/>
            <a:ext cx="6613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Antes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DE0DF15-B8C2-D740-9EB7-D38259842F96}"/>
              </a:ext>
            </a:extLst>
          </p:cNvPr>
          <p:cNvSpPr txBox="1"/>
          <p:nvPr/>
        </p:nvSpPr>
        <p:spPr>
          <a:xfrm>
            <a:off x="7216587" y="1842258"/>
            <a:ext cx="94512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Después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C7DB930-DD7A-2D4F-9198-9E2CD0F66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81" y="2222664"/>
            <a:ext cx="3774453" cy="208039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30E59A0F-EBB4-CA44-BA38-7E27C2B43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031" y="2222664"/>
            <a:ext cx="3772319" cy="20803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09E6455B-23E1-1C4F-B25C-D83184047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2980" y="4405312"/>
            <a:ext cx="3774453" cy="2120993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65CFC6C-A08A-3044-88BC-EFC9EE0E4D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333" y="4405311"/>
            <a:ext cx="3772319" cy="212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58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370C784-A3E7-134E-9E69-37B943548B2B}"/>
              </a:ext>
            </a:extLst>
          </p:cNvPr>
          <p:cNvSpPr/>
          <p:nvPr/>
        </p:nvSpPr>
        <p:spPr>
          <a:xfrm>
            <a:off x="564502" y="1248137"/>
            <a:ext cx="4394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/>
              <a:t>Puente 56. Av. Ciudad de Quito por CL63 G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59176042-7A8D-9144-82A6-1BEEF992C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5"/>
          <a:stretch/>
        </p:blipFill>
        <p:spPr>
          <a:xfrm>
            <a:off x="6027633" y="4479636"/>
            <a:ext cx="3689023" cy="204996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97A8693-1846-B840-96CC-7DF7AEFBC3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2"/>
          <a:stretch/>
        </p:blipFill>
        <p:spPr>
          <a:xfrm>
            <a:off x="2053647" y="4479636"/>
            <a:ext cx="3671881" cy="204996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7568E8F-7E3C-504E-B20D-A265655D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646" y="2211588"/>
            <a:ext cx="3671881" cy="21914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54AAD7C-3136-234A-8F2C-5CA3E52F0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632" y="2211588"/>
            <a:ext cx="3689023" cy="219148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9070A42-37F0-C846-93F7-C062ECB83F83}"/>
              </a:ext>
            </a:extLst>
          </p:cNvPr>
          <p:cNvSpPr txBox="1"/>
          <p:nvPr/>
        </p:nvSpPr>
        <p:spPr>
          <a:xfrm>
            <a:off x="3458096" y="1842258"/>
            <a:ext cx="6613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Antes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E9396AC-9392-764B-86C3-B9F1613FAAFC}"/>
              </a:ext>
            </a:extLst>
          </p:cNvPr>
          <p:cNvSpPr txBox="1"/>
          <p:nvPr/>
        </p:nvSpPr>
        <p:spPr>
          <a:xfrm>
            <a:off x="7216587" y="1842258"/>
            <a:ext cx="94512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Después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778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9070A42-37F0-C846-93F7-C062ECB83F83}"/>
              </a:ext>
            </a:extLst>
          </p:cNvPr>
          <p:cNvSpPr txBox="1"/>
          <p:nvPr/>
        </p:nvSpPr>
        <p:spPr>
          <a:xfrm>
            <a:off x="3458096" y="1842258"/>
            <a:ext cx="6613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Antes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E9396AC-9392-764B-86C3-B9F1613FAAFC}"/>
              </a:ext>
            </a:extLst>
          </p:cNvPr>
          <p:cNvSpPr txBox="1"/>
          <p:nvPr/>
        </p:nvSpPr>
        <p:spPr>
          <a:xfrm>
            <a:off x="7216587" y="1842258"/>
            <a:ext cx="94512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Después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967CDA-C143-8A40-B532-F93259D13D3A}"/>
              </a:ext>
            </a:extLst>
          </p:cNvPr>
          <p:cNvSpPr/>
          <p:nvPr/>
        </p:nvSpPr>
        <p:spPr>
          <a:xfrm>
            <a:off x="564502" y="1248137"/>
            <a:ext cx="4381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600" b="1" dirty="0"/>
              <a:t>Puente 17. Av. Ciudad de Quito por CL 63C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5EEFD4DC-8E24-4247-A919-4050BE0CE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98" y="2211588"/>
            <a:ext cx="3950344" cy="2088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5D82038-598C-F842-B2B6-6E613E377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792" y="2211588"/>
            <a:ext cx="3668668" cy="2088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D5CF9A2-ADC5-1640-91FA-FA7BB4846B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974"/>
          <a:stretch/>
        </p:blipFill>
        <p:spPr>
          <a:xfrm>
            <a:off x="2009792" y="4392705"/>
            <a:ext cx="3668668" cy="2156144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42C8506-DE98-9B46-8FF5-75E1F6DA1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798" y="4392705"/>
            <a:ext cx="3950344" cy="21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4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623181" y="2844659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8BD39B5-43F2-A540-A43B-8A856FEDF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75" y="1125482"/>
            <a:ext cx="8049748" cy="7525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A74F34-B313-1D45-AC58-923E4FF04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653" y="2359672"/>
            <a:ext cx="2140768" cy="28829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9D44CEB-7BDF-264C-B4A9-3399B0E2E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81" y="2359672"/>
            <a:ext cx="2159281" cy="28829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62B69BE-FA24-414E-8874-04D446A89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020" y="2207607"/>
            <a:ext cx="3360651" cy="188965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A034E61-479C-BC40-8A9F-7FCFA5238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149" y="4173027"/>
            <a:ext cx="3775622" cy="2139090"/>
          </a:xfrm>
          <a:prstGeom prst="rect">
            <a:avLst/>
          </a:prstGeom>
        </p:spPr>
      </p:pic>
      <p:sp>
        <p:nvSpPr>
          <p:cNvPr id="23" name="Google Shape;168;p34">
            <a:extLst>
              <a:ext uri="{FF2B5EF4-FFF2-40B4-BE49-F238E27FC236}">
                <a16:creationId xmlns:a16="http://schemas.microsoft.com/office/drawing/2014/main" id="{5C427627-C6D9-A944-BD81-ACB81DE31E8E}"/>
              </a:ext>
            </a:extLst>
          </p:cNvPr>
          <p:cNvSpPr txBox="1"/>
          <p:nvPr/>
        </p:nvSpPr>
        <p:spPr>
          <a:xfrm>
            <a:off x="2043448" y="1949610"/>
            <a:ext cx="9324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68;p34">
            <a:extLst>
              <a:ext uri="{FF2B5EF4-FFF2-40B4-BE49-F238E27FC236}">
                <a16:creationId xmlns:a16="http://schemas.microsoft.com/office/drawing/2014/main" id="{99B16522-EC0C-3745-89BB-4DA56CE0BE62}"/>
              </a:ext>
            </a:extLst>
          </p:cNvPr>
          <p:cNvSpPr txBox="1"/>
          <p:nvPr/>
        </p:nvSpPr>
        <p:spPr>
          <a:xfrm>
            <a:off x="6460545" y="2998547"/>
            <a:ext cx="1271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600" b="1" dirty="0">
                <a:solidFill>
                  <a:schemeClr val="dk1"/>
                </a:solidFill>
              </a:rPr>
              <a:t>DESPUÉS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021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623181" y="2844659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6D4CAD1-7EC8-5048-8BF9-1876F76BD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72" y="1064208"/>
            <a:ext cx="10247660" cy="110652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E03192E-9DD5-6447-A99E-572ADB96B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940" y="2953817"/>
            <a:ext cx="2305298" cy="306753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52FBE7C-BE07-1E42-B91A-2BD580BC6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01" y="2454167"/>
            <a:ext cx="4075559" cy="18313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BC202C5-7430-E442-8C78-680251375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418" y="4325288"/>
            <a:ext cx="4198202" cy="1900198"/>
          </a:xfrm>
          <a:prstGeom prst="rect">
            <a:avLst/>
          </a:prstGeom>
        </p:spPr>
      </p:pic>
      <p:sp>
        <p:nvSpPr>
          <p:cNvPr id="21" name="Google Shape;168;p34">
            <a:extLst>
              <a:ext uri="{FF2B5EF4-FFF2-40B4-BE49-F238E27FC236}">
                <a16:creationId xmlns:a16="http://schemas.microsoft.com/office/drawing/2014/main" id="{7B3FDF1F-B966-814F-939D-8EE81BD90895}"/>
              </a:ext>
            </a:extLst>
          </p:cNvPr>
          <p:cNvSpPr txBox="1"/>
          <p:nvPr/>
        </p:nvSpPr>
        <p:spPr>
          <a:xfrm>
            <a:off x="2892376" y="2506145"/>
            <a:ext cx="93240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72C38D0A-7706-BC4F-BBC2-93720883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48" y="2525544"/>
            <a:ext cx="2425877" cy="182031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A7FFD89-0FE0-504B-90DC-0A03EC9EFD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694" y="4533135"/>
            <a:ext cx="2476531" cy="1807472"/>
          </a:xfrm>
          <a:prstGeom prst="rect">
            <a:avLst/>
          </a:prstGeom>
        </p:spPr>
      </p:pic>
      <p:sp>
        <p:nvSpPr>
          <p:cNvPr id="27" name="Google Shape;168;p34">
            <a:extLst>
              <a:ext uri="{FF2B5EF4-FFF2-40B4-BE49-F238E27FC236}">
                <a16:creationId xmlns:a16="http://schemas.microsoft.com/office/drawing/2014/main" id="{F995A4BC-174F-CB4D-A1DA-2F477CE904A9}"/>
              </a:ext>
            </a:extLst>
          </p:cNvPr>
          <p:cNvSpPr txBox="1"/>
          <p:nvPr/>
        </p:nvSpPr>
        <p:spPr>
          <a:xfrm>
            <a:off x="6358031" y="3078752"/>
            <a:ext cx="1271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600" b="1" dirty="0">
                <a:solidFill>
                  <a:schemeClr val="dk1"/>
                </a:solidFill>
              </a:rPr>
              <a:t>DESPUÉS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427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916214E-C763-4B29-A6AC-E9C57321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748"/>
            <a:ext cx="12192000" cy="3602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F9EFC-1E9F-4E64-9A5C-9DD0E9AA6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4" y="0"/>
            <a:ext cx="7598141" cy="6868720"/>
          </a:xfrm>
          <a:prstGeom prst="rect">
            <a:avLst/>
          </a:prstGeom>
        </p:spPr>
      </p:pic>
      <p:sp>
        <p:nvSpPr>
          <p:cNvPr id="2" name="Rectángulo redondeado 14">
            <a:extLst>
              <a:ext uri="{FF2B5EF4-FFF2-40B4-BE49-F238E27FC236}">
                <a16:creationId xmlns:a16="http://schemas.microsoft.com/office/drawing/2014/main" id="{392AD16D-E7CF-415F-A718-03A0C2533A18}"/>
              </a:ext>
            </a:extLst>
          </p:cNvPr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name="adj" fmla="val 221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A9B918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303704-B8A2-4528-B105-54640580761C}"/>
              </a:ext>
            </a:extLst>
          </p:cNvPr>
          <p:cNvSpPr/>
          <p:nvPr/>
        </p:nvSpPr>
        <p:spPr>
          <a:xfrm>
            <a:off x="735266" y="2333114"/>
            <a:ext cx="5684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s-ES" altLang="ko-KR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SUBDIRECCIÓN TÉCNICA DE CONSERVACIÓN DEL SUBSISTEMA DE VIAL - STCSV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A12C8F-3328-4555-87CF-FD49C1D9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22" y="5925671"/>
            <a:ext cx="2646023" cy="42161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BBC535-1A92-4BA7-9B27-3248A0B1CFC9}"/>
              </a:ext>
            </a:extLst>
          </p:cNvPr>
          <p:cNvSpPr txBox="1">
            <a:spLocks/>
          </p:cNvSpPr>
          <p:nvPr/>
        </p:nvSpPr>
        <p:spPr>
          <a:xfrm>
            <a:off x="854198" y="611657"/>
            <a:ext cx="5565770" cy="15158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600" b="1" dirty="0">
                <a:solidFill>
                  <a:srgbClr val="C9D41E"/>
                </a:solidFill>
                <a:latin typeface="+mn-lt"/>
              </a:rPr>
              <a:t>Rendición de cuentas Localidad de Barrios Unidos.</a:t>
            </a:r>
            <a:endParaRPr lang="es-CO" sz="4600" b="1" dirty="0">
              <a:solidFill>
                <a:srgbClr val="C9D41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400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5339D529-7138-4B87-B11E-8171AB63648D}"/>
              </a:ext>
            </a:extLst>
          </p:cNvPr>
          <p:cNvSpPr txBox="1">
            <a:spLocks/>
          </p:cNvSpPr>
          <p:nvPr/>
        </p:nvSpPr>
        <p:spPr>
          <a:xfrm>
            <a:off x="679329" y="502094"/>
            <a:ext cx="5943540" cy="58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latin typeface="+mn-lt"/>
              </a:rPr>
              <a:t>Ejecución Barrios Unidos 2023</a:t>
            </a:r>
            <a:endParaRPr lang="es-CO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5137" y="137414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a 3"/>
          <p:cNvGraphicFramePr>
            <a:graphicFrameLocks noGrp="1"/>
          </p:cNvGraphicFramePr>
          <p:nvPr/>
        </p:nvGraphicFramePr>
        <p:xfrm>
          <a:off x="165462" y="1602739"/>
          <a:ext cx="11625943" cy="3073763"/>
        </p:xfrm>
        <a:graphic>
          <a:graphicData uri="http://schemas.openxmlformats.org/drawingml/2006/table">
            <a:tbl>
              <a:tblPr/>
              <a:tblGrid>
                <a:gridCol w="1031199">
                  <a:extLst>
                    <a:ext uri="{9D8B030D-6E8A-4147-A177-3AD203B41FA5}">
                      <a16:colId xmlns:a16="http://schemas.microsoft.com/office/drawing/2014/main" val="1649516994"/>
                    </a:ext>
                  </a:extLst>
                </a:gridCol>
                <a:gridCol w="653911">
                  <a:extLst>
                    <a:ext uri="{9D8B030D-6E8A-4147-A177-3AD203B41FA5}">
                      <a16:colId xmlns:a16="http://schemas.microsoft.com/office/drawing/2014/main" val="1660769789"/>
                    </a:ext>
                  </a:extLst>
                </a:gridCol>
                <a:gridCol w="836023">
                  <a:extLst>
                    <a:ext uri="{9D8B030D-6E8A-4147-A177-3AD203B41FA5}">
                      <a16:colId xmlns:a16="http://schemas.microsoft.com/office/drawing/2014/main" val="2030369371"/>
                    </a:ext>
                  </a:extLst>
                </a:gridCol>
                <a:gridCol w="7197634">
                  <a:extLst>
                    <a:ext uri="{9D8B030D-6E8A-4147-A177-3AD203B41FA5}">
                      <a16:colId xmlns:a16="http://schemas.microsoft.com/office/drawing/2014/main" val="2954752444"/>
                    </a:ext>
                  </a:extLst>
                </a:gridCol>
                <a:gridCol w="1907176">
                  <a:extLst>
                    <a:ext uri="{9D8B030D-6E8A-4147-A177-3AD203B41FA5}">
                      <a16:colId xmlns:a16="http://schemas.microsoft.com/office/drawing/2014/main" val="360244697"/>
                    </a:ext>
                  </a:extLst>
                </a:gridCol>
              </a:tblGrid>
              <a:tr h="620751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ACTIVIDAD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LOCALIDAD DE BARRIOS UNIDOS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CONTRATO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INVERSIÓN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340595"/>
                  </a:ext>
                </a:extLst>
              </a:tr>
              <a:tr h="1171742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CONSERVACIÓN ESPACIO PÚBLICO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m2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32.206,19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IIDU-1782-2021</a:t>
                      </a: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“EJECUTAR A PRECIOS UNITARIOS LAS OBRAS Y ACTIVIDADES NECESARIAS PARA LA CONSERVACIÓN DE ESPACIO PÚBLICO Y CICLORUTAS EN BOGOTÁ D.C. GRUPO 3 “</a:t>
                      </a:r>
                      <a:endParaRPr lang="es-MX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MX" sz="1000" dirty="0">
                          <a:effectLst/>
                        </a:rPr>
                        <a:t>$ 5.058.858.818</a:t>
                      </a: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1932196"/>
                  </a:ext>
                </a:extLst>
              </a:tr>
              <a:tr h="436086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CONSERVACIÓN CICLORUTAS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 1,98</a:t>
                      </a: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r>
                        <a:rPr lang="es-MX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IIDU-1782-2021</a:t>
                      </a:r>
                      <a:r>
                        <a:rPr lang="es-MX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“EJECUTAR A PRECIOS UNITARIOS LAS OBRAS Y ACTIVIDADES NECESARIAS PARA LA CONSERVACIÓN DE ESPACIO PÚBLICO Y CICLORUTAS EN BOGOTÁ D.C. GRUPO 3 “</a:t>
                      </a:r>
                      <a:endParaRPr lang="es-MX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dirty="0">
                          <a:effectLst/>
                        </a:rPr>
                        <a:t>$ 3.374.376.032</a:t>
                      </a: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1434190"/>
                  </a:ext>
                </a:extLst>
              </a:tr>
              <a:tr h="84518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CONSERVACIÓN PUENTES VEHICULARES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Unidad</a:t>
                      </a:r>
                      <a:endParaRPr lang="en-US" sz="100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6 PUENTES </a:t>
                      </a: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dirty="0">
                          <a:effectLst/>
                        </a:rPr>
                        <a:t> IDU-1776-2021 </a:t>
                      </a:r>
                      <a:r>
                        <a:rPr lang="en-US" sz="1000" dirty="0">
                          <a:effectLst/>
                        </a:rPr>
                        <a:t>“</a:t>
                      </a:r>
                      <a:r>
                        <a:rPr lang="es-MX" sz="1000" dirty="0">
                          <a:effectLst/>
                        </a:rPr>
                        <a:t>EJECUTAR A PRECIOS UNITARIOS LAS OBRAS Y ACTIVIDADES NECESARIAS PARA LA CONSERVACIÓN DE PUENTES VEHICULARES EN BOGOTÁ D.C INCLUYE SUPERESTRUCTURA, SUBESTRUCTURA Y ACCESOS”</a:t>
                      </a:r>
                      <a:endParaRPr lang="en-US" sz="1000" dirty="0">
                        <a:effectLst/>
                      </a:endParaRP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dirty="0">
                          <a:effectLst/>
                        </a:rPr>
                        <a:t>$ 5.434.111.423</a:t>
                      </a:r>
                    </a:p>
                  </a:txBody>
                  <a:tcPr marL="8549" marR="8549" marT="8549" marB="41036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590199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2930433" y="5079883"/>
            <a:ext cx="6096000" cy="523220"/>
          </a:xfrm>
          <a:prstGeom prst="rect">
            <a:avLst/>
          </a:prstGeom>
          <a:solidFill>
            <a:srgbClr val="A9B918"/>
          </a:solidFill>
        </p:spPr>
        <p:txBody>
          <a:bodyPr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</a:rPr>
              <a:t>VALOR TOTAL DE INVERSIÓN </a:t>
            </a:r>
            <a:endParaRPr lang="es-MX" dirty="0">
              <a:solidFill>
                <a:schemeClr val="tx1"/>
              </a:solidFill>
            </a:endParaRP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</a:rPr>
              <a:t>$  13.867.346.273</a:t>
            </a:r>
          </a:p>
        </p:txBody>
      </p:sp>
    </p:spTree>
    <p:extLst>
      <p:ext uri="{BB962C8B-B14F-4D97-AF65-F5344CB8AC3E}">
        <p14:creationId xmlns:p14="http://schemas.microsoft.com/office/powerpoint/2010/main" val="3695635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79B4A10F-473B-4A72-8EC5-5C81EFEB1E7B}"/>
              </a:ext>
            </a:extLst>
          </p:cNvPr>
          <p:cNvSpPr txBox="1">
            <a:spLocks/>
          </p:cNvSpPr>
          <p:nvPr/>
        </p:nvSpPr>
        <p:spPr>
          <a:xfrm>
            <a:off x="679329" y="502094"/>
            <a:ext cx="6170358" cy="58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latin typeface="+mn-lt"/>
              </a:rPr>
              <a:t>Registro fotográfico Contrato IDU-1782-2021</a:t>
            </a:r>
            <a:endParaRPr lang="es-CO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2B78E34-43C3-47E5-8696-1F70C3E64B61}"/>
              </a:ext>
            </a:extLst>
          </p:cNvPr>
          <p:cNvSpPr/>
          <p:nvPr/>
        </p:nvSpPr>
        <p:spPr>
          <a:xfrm>
            <a:off x="1058152" y="5656323"/>
            <a:ext cx="296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Calle 80 entre 78 Bis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hata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Cra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78A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2B78E34-43C3-47E5-8696-1F70C3E64B61}"/>
              </a:ext>
            </a:extLst>
          </p:cNvPr>
          <p:cNvSpPr/>
          <p:nvPr/>
        </p:nvSpPr>
        <p:spPr>
          <a:xfrm>
            <a:off x="6849687" y="5656322"/>
            <a:ext cx="296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Calle 80 entre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cra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81hasta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cra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81A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1" y="1711235"/>
            <a:ext cx="5009276" cy="360059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51" y="1711235"/>
            <a:ext cx="5195455" cy="37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94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1">
            <a:extLst>
              <a:ext uri="{FF2B5EF4-FFF2-40B4-BE49-F238E27FC236}">
                <a16:creationId xmlns:a16="http://schemas.microsoft.com/office/drawing/2014/main" id="{79B4A10F-473B-4A72-8EC5-5C81EFEB1E7B}"/>
              </a:ext>
            </a:extLst>
          </p:cNvPr>
          <p:cNvSpPr txBox="1">
            <a:spLocks/>
          </p:cNvSpPr>
          <p:nvPr/>
        </p:nvSpPr>
        <p:spPr>
          <a:xfrm>
            <a:off x="679329" y="502094"/>
            <a:ext cx="6170358" cy="58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latin typeface="+mn-lt"/>
              </a:rPr>
              <a:t>Registro fotográfico Contrato IDU-1782-2021</a:t>
            </a:r>
            <a:endParaRPr lang="es-CO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2B78E34-43C3-47E5-8696-1F70C3E64B61}"/>
              </a:ext>
            </a:extLst>
          </p:cNvPr>
          <p:cNvSpPr/>
          <p:nvPr/>
        </p:nvSpPr>
        <p:spPr>
          <a:xfrm>
            <a:off x="7162848" y="5514937"/>
            <a:ext cx="296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Av. Suba entre calle 97ª y Calle 98A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9" y="1528354"/>
            <a:ext cx="5304982" cy="366250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B2B78E34-43C3-47E5-8696-1F70C3E64B61}"/>
              </a:ext>
            </a:extLst>
          </p:cNvPr>
          <p:cNvSpPr/>
          <p:nvPr/>
        </p:nvSpPr>
        <p:spPr>
          <a:xfrm>
            <a:off x="1436080" y="5514938"/>
            <a:ext cx="296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Calle 80 entre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Trv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77 hasta </a:t>
            </a:r>
            <a:r>
              <a:rPr lang="es-CO" sz="1400" dirty="0" err="1">
                <a:solidFill>
                  <a:schemeClr val="bg2">
                    <a:lumMod val="25000"/>
                  </a:schemeClr>
                </a:solidFill>
              </a:rPr>
              <a:t>cra</a:t>
            </a:r>
            <a:r>
              <a:rPr lang="es-CO" sz="1400" dirty="0">
                <a:solidFill>
                  <a:schemeClr val="bg2">
                    <a:lumMod val="25000"/>
                  </a:schemeClr>
                </a:solidFill>
              </a:rPr>
              <a:t> 78 Bis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606" y="1528354"/>
            <a:ext cx="4720442" cy="36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9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2B78E34-43C3-47E5-8696-1F70C3E64B61}"/>
              </a:ext>
            </a:extLst>
          </p:cNvPr>
          <p:cNvSpPr/>
          <p:nvPr/>
        </p:nvSpPr>
        <p:spPr>
          <a:xfrm>
            <a:off x="351863" y="5384475"/>
            <a:ext cx="46773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solidFill>
                  <a:schemeClr val="bg2">
                    <a:lumMod val="25000"/>
                  </a:schemeClr>
                </a:solidFill>
              </a:rPr>
              <a:t>Puente vehicular de la calle 66 por Avenida Ciudad de Quito</a:t>
            </a:r>
            <a:endParaRPr lang="es-CO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B4A10F-473B-4A72-8EC5-5C81EFEB1E7B}"/>
              </a:ext>
            </a:extLst>
          </p:cNvPr>
          <p:cNvSpPr txBox="1">
            <a:spLocks/>
          </p:cNvSpPr>
          <p:nvPr/>
        </p:nvSpPr>
        <p:spPr>
          <a:xfrm>
            <a:off x="679329" y="502094"/>
            <a:ext cx="6170358" cy="58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  <a:latin typeface="+mn-lt"/>
              </a:rPr>
              <a:t>Registro fotográfico Contrato IDU-1776-2021</a:t>
            </a:r>
            <a:endParaRPr lang="es-CO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79" y="1434577"/>
            <a:ext cx="4650649" cy="36024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485" y="1434576"/>
            <a:ext cx="4908641" cy="3602407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6332628" y="5415253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Puente Vehicular Avenida José Celestino Mutis </a:t>
            </a:r>
            <a:r>
              <a:rPr lang="en-US" sz="1200" dirty="0" err="1"/>
              <a:t>por</a:t>
            </a:r>
            <a:r>
              <a:rPr lang="en-US" sz="1200" dirty="0"/>
              <a:t> Avenida Ciudad de Quito</a:t>
            </a:r>
          </a:p>
        </p:txBody>
      </p:sp>
    </p:spTree>
    <p:extLst>
      <p:ext uri="{BB962C8B-B14F-4D97-AF65-F5344CB8AC3E}">
        <p14:creationId xmlns:p14="http://schemas.microsoft.com/office/powerpoint/2010/main" val="2556306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916214E-C763-4B29-A6AC-E9C573218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4748"/>
            <a:ext cx="12192000" cy="360273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F9EFC-1E9F-4E64-9A5C-9DD0E9AA6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84" y="0"/>
            <a:ext cx="7598141" cy="6868720"/>
          </a:xfrm>
          <a:prstGeom prst="rect">
            <a:avLst/>
          </a:prstGeom>
        </p:spPr>
      </p:pic>
      <p:sp>
        <p:nvSpPr>
          <p:cNvPr id="2" name="Rectángulo redondeado 14">
            <a:extLst>
              <a:ext uri="{FF2B5EF4-FFF2-40B4-BE49-F238E27FC236}">
                <a16:creationId xmlns:a16="http://schemas.microsoft.com/office/drawing/2014/main" id="{392AD16D-E7CF-415F-A718-03A0C2533A18}"/>
              </a:ext>
            </a:extLst>
          </p:cNvPr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name="adj" fmla="val 221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A9B918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9303704-B8A2-4528-B105-54640580761C}"/>
              </a:ext>
            </a:extLst>
          </p:cNvPr>
          <p:cNvSpPr/>
          <p:nvPr/>
        </p:nvSpPr>
        <p:spPr>
          <a:xfrm>
            <a:off x="735266" y="2333114"/>
            <a:ext cx="56847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es-ES" altLang="ko-KR" sz="22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SUBDIRECCIÓN TÉCNICA DE CONSERVACIÓN DEL SUBSISTEMA DE TRANSPORTE - STCST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A12C8F-3328-4555-87CF-FD49C1D92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22" y="5925671"/>
            <a:ext cx="2646023" cy="421619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BBC535-1A92-4BA7-9B27-3248A0B1CFC9}"/>
              </a:ext>
            </a:extLst>
          </p:cNvPr>
          <p:cNvSpPr txBox="1">
            <a:spLocks/>
          </p:cNvSpPr>
          <p:nvPr/>
        </p:nvSpPr>
        <p:spPr>
          <a:xfrm>
            <a:off x="854198" y="611657"/>
            <a:ext cx="5565770" cy="151585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600" b="1" dirty="0">
                <a:solidFill>
                  <a:srgbClr val="C9D41E"/>
                </a:solidFill>
                <a:latin typeface="+mn-lt"/>
              </a:rPr>
              <a:t>Rendición de cuentas Localidad de Barrios Unidos.</a:t>
            </a:r>
            <a:endParaRPr lang="es-CO" sz="4600" b="1" dirty="0">
              <a:solidFill>
                <a:srgbClr val="C9D41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78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F67838-1817-45BF-AA00-1DF154E73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0336"/>
            <a:ext cx="12192000" cy="34076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4129CAF-E4F7-4DBE-88C9-FBA7E2B8E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61" y="21336"/>
            <a:ext cx="6736739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F296828B-E7CC-4C1A-BA1F-5510651F0DE5}"/>
              </a:ext>
            </a:extLst>
          </p:cNvPr>
          <p:cNvSpPr txBox="1">
            <a:spLocks/>
          </p:cNvSpPr>
          <p:nvPr/>
        </p:nvSpPr>
        <p:spPr>
          <a:xfrm>
            <a:off x="976119" y="1954799"/>
            <a:ext cx="3738122" cy="8798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200" b="1" dirty="0">
                <a:solidFill>
                  <a:srgbClr val="8F9A2B"/>
                </a:solidFill>
                <a:latin typeface="+mn-lt"/>
              </a:rPr>
              <a:t>Gracias</a:t>
            </a:r>
            <a:endParaRPr lang="es-CO" sz="6200" b="1" dirty="0">
              <a:solidFill>
                <a:srgbClr val="8F9A2B"/>
              </a:solidFill>
              <a:latin typeface="+mn-lt"/>
            </a:endParaRPr>
          </a:p>
        </p:txBody>
      </p:sp>
      <p:sp>
        <p:nvSpPr>
          <p:cNvPr id="5" name="Rectángulo redondeado 14">
            <a:extLst>
              <a:ext uri="{FF2B5EF4-FFF2-40B4-BE49-F238E27FC236}">
                <a16:creationId xmlns:a16="http://schemas.microsoft.com/office/drawing/2014/main" id="{1A746663-BB3E-4C69-A632-018C696C21F8}"/>
              </a:ext>
            </a:extLst>
          </p:cNvPr>
          <p:cNvSpPr/>
          <p:nvPr/>
        </p:nvSpPr>
        <p:spPr>
          <a:xfrm>
            <a:off x="8890865" y="5720154"/>
            <a:ext cx="3525253" cy="837292"/>
          </a:xfrm>
          <a:prstGeom prst="roundRect">
            <a:avLst>
              <a:gd name="adj" fmla="val 221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A9B918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27D274-4F9F-4CD8-ADBD-4688BB464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22" y="5925671"/>
            <a:ext cx="2646023" cy="4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8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8840CF-A2CE-45D1-9C51-6021FE25D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  <a:ln>
            <a:noFill/>
          </a:ln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B71E3831-E453-4720-B8C7-A21EFC5209A3}"/>
              </a:ext>
            </a:extLst>
          </p:cNvPr>
          <p:cNvSpPr/>
          <p:nvPr/>
        </p:nvSpPr>
        <p:spPr>
          <a:xfrm>
            <a:off x="755729" y="3124200"/>
            <a:ext cx="3648075" cy="3733800"/>
          </a:xfrm>
          <a:prstGeom prst="rect">
            <a:avLst/>
          </a:prstGeom>
          <a:solidFill>
            <a:srgbClr val="8F9A2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8F9A2B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B9BD642-14A0-4F06-8B5C-3355D91CEECE}"/>
              </a:ext>
            </a:extLst>
          </p:cNvPr>
          <p:cNvSpPr/>
          <p:nvPr/>
        </p:nvSpPr>
        <p:spPr>
          <a:xfrm>
            <a:off x="755730" y="10195"/>
            <a:ext cx="3648075" cy="3114006"/>
          </a:xfrm>
          <a:prstGeom prst="rect">
            <a:avLst/>
          </a:prstGeom>
          <a:solidFill>
            <a:srgbClr val="8F9A2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8F9A2B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E1FAD56-B88C-4E4F-A558-5B19DB98C0AD}"/>
              </a:ext>
            </a:extLst>
          </p:cNvPr>
          <p:cNvSpPr txBox="1">
            <a:spLocks/>
          </p:cNvSpPr>
          <p:nvPr/>
        </p:nvSpPr>
        <p:spPr>
          <a:xfrm>
            <a:off x="906953" y="1535768"/>
            <a:ext cx="1962150" cy="14646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2000" b="1" dirty="0">
                <a:solidFill>
                  <a:schemeClr val="bg1"/>
                </a:solidFill>
                <a:latin typeface="+mn-lt"/>
              </a:rPr>
              <a:t>01</a:t>
            </a:r>
            <a:endParaRPr lang="es-CO" sz="1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Google Shape;218;p4">
            <a:extLst>
              <a:ext uri="{FF2B5EF4-FFF2-40B4-BE49-F238E27FC236}">
                <a16:creationId xmlns:a16="http://schemas.microsoft.com/office/drawing/2014/main" id="{277C18FD-A5BE-4A52-B114-9981313478DA}"/>
              </a:ext>
            </a:extLst>
          </p:cNvPr>
          <p:cNvSpPr txBox="1">
            <a:spLocks/>
          </p:cNvSpPr>
          <p:nvPr/>
        </p:nvSpPr>
        <p:spPr>
          <a:xfrm>
            <a:off x="755730" y="3053097"/>
            <a:ext cx="927893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FFFFFF"/>
              </a:buClr>
              <a:buSzPts val="1500"/>
            </a:pPr>
            <a:r>
              <a:rPr lang="es-MX" sz="4100" b="1" kern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BALANCE DE CONSERVACIÓN 2023. </a:t>
            </a:r>
          </a:p>
        </p:txBody>
      </p:sp>
    </p:spTree>
    <p:extLst>
      <p:ext uri="{BB962C8B-B14F-4D97-AF65-F5344CB8AC3E}">
        <p14:creationId xmlns:p14="http://schemas.microsoft.com/office/powerpoint/2010/main" val="427778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"/>
          <p:cNvSpPr txBox="1">
            <a:spLocks noGrp="1"/>
          </p:cNvSpPr>
          <p:nvPr>
            <p:ph type="title" idx="4294967295"/>
          </p:nvPr>
        </p:nvSpPr>
        <p:spPr>
          <a:xfrm>
            <a:off x="1144588" y="386075"/>
            <a:ext cx="11047412" cy="70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s-MX" sz="41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18DE5499-17E5-B644-942F-F95B62A47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285272"/>
              </p:ext>
            </p:extLst>
          </p:nvPr>
        </p:nvGraphicFramePr>
        <p:xfrm>
          <a:off x="299883" y="1157494"/>
          <a:ext cx="11707633" cy="2429521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57634">
                  <a:extLst>
                    <a:ext uri="{9D8B030D-6E8A-4147-A177-3AD203B41FA5}">
                      <a16:colId xmlns:a16="http://schemas.microsoft.com/office/drawing/2014/main" val="792101694"/>
                    </a:ext>
                  </a:extLst>
                </a:gridCol>
                <a:gridCol w="685704">
                  <a:extLst>
                    <a:ext uri="{9D8B030D-6E8A-4147-A177-3AD203B41FA5}">
                      <a16:colId xmlns:a16="http://schemas.microsoft.com/office/drawing/2014/main" val="3804600784"/>
                    </a:ext>
                  </a:extLst>
                </a:gridCol>
                <a:gridCol w="1006743">
                  <a:extLst>
                    <a:ext uri="{9D8B030D-6E8A-4147-A177-3AD203B41FA5}">
                      <a16:colId xmlns:a16="http://schemas.microsoft.com/office/drawing/2014/main" val="2827399822"/>
                    </a:ext>
                  </a:extLst>
                </a:gridCol>
                <a:gridCol w="8257552">
                  <a:extLst>
                    <a:ext uri="{9D8B030D-6E8A-4147-A177-3AD203B41FA5}">
                      <a16:colId xmlns:a16="http://schemas.microsoft.com/office/drawing/2014/main" val="2732731119"/>
                    </a:ext>
                  </a:extLst>
                </a:gridCol>
              </a:tblGrid>
              <a:tr h="5209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ACTIVIDAD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UNIDAD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LOCALIDAD DE BARRIOS UNIDOS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effectLst/>
                        </a:rPr>
                        <a:t>CONTRATO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1482073"/>
                  </a:ext>
                </a:extLst>
              </a:tr>
              <a:tr h="449312">
                <a:tc>
                  <a:txBody>
                    <a:bodyPr/>
                    <a:lstStyle/>
                    <a:p>
                      <a:pPr marL="0" marR="0" lvl="0" indent="0" algn="l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u="none" strike="noStrike" dirty="0">
                          <a:effectLst/>
                        </a:rPr>
                        <a:t>CONSERVACIÓN MALLA VIAL ARTERIAL NO TRONCAL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dirty="0">
                          <a:effectLst/>
                        </a:rPr>
                        <a:t>Km/carril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5252761"/>
                  </a:ext>
                </a:extLst>
              </a:tr>
              <a:tr h="56770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u="none" strike="noStrike" dirty="0">
                          <a:effectLst/>
                        </a:rPr>
                        <a:t>CONSERVACIÓN MALLA VIAL INTERMEDIA QUE SOPORTA RUTAS SITP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Km/carril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99982434"/>
                  </a:ext>
                </a:extLst>
              </a:tr>
              <a:tr h="403527">
                <a:tc>
                  <a:txBody>
                    <a:bodyPr/>
                    <a:lstStyle/>
                    <a:p>
                      <a:pPr marL="0" marR="0" lvl="0" indent="0" algn="l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u="none" strike="noStrike" cap="none" spc="0" baseline="0" dirty="0">
                          <a:effectLst/>
                          <a:uFillTx/>
                          <a:sym typeface="Arial"/>
                        </a:rPr>
                        <a:t>CONSERVACIÓN MALLA VIAL ARTERIAL TRONCAL</a:t>
                      </a:r>
                      <a:endParaRPr lang="es-ES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cap="none" spc="0" baseline="0" dirty="0">
                          <a:effectLst/>
                          <a:uFillTx/>
                          <a:sym typeface="Arial"/>
                        </a:rPr>
                        <a:t>Km/carril</a:t>
                      </a:r>
                      <a:endParaRPr lang="es-CO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25,2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b="1" u="none" strike="noStrike" kern="1200" cap="none" spc="0" baseline="0" dirty="0">
                          <a:uFillTx/>
                          <a:sym typeface="Arial"/>
                        </a:rPr>
                        <a:t>IDU-1718-2021 </a:t>
                      </a:r>
                      <a:r>
                        <a:rPr lang="es-CO" sz="1000" u="none" strike="noStrike" kern="1200" cap="none" spc="0" baseline="0" dirty="0">
                          <a:uFillTx/>
                          <a:sym typeface="Arial"/>
                        </a:rPr>
                        <a:t>“</a:t>
                      </a:r>
                      <a:r>
                        <a:rPr lang="es-MX" sz="1000" u="none" strike="noStrike" kern="1200" cap="none" spc="0" baseline="0" dirty="0">
                          <a:uFillTx/>
                          <a:sym typeface="Arial"/>
                        </a:rPr>
                        <a:t>EJECUTAR A PRECIOS UNITARIOS LAS OBRAS Y ACTIVIDADES NECESARIAS PARA LA CONSERVACIÓN DE LA MALLA VIAL ARTERIAL TRONCAL, EN LA CIUDAD DE BOGOTÁ D.C. GRUPO 1” </a:t>
                      </a:r>
                      <a:r>
                        <a:rPr lang="es-CO" sz="1000" u="none" strike="noStrike" kern="1200" cap="none" spc="0" baseline="0" dirty="0">
                          <a:uFillTx/>
                          <a:sym typeface="Arial"/>
                        </a:rPr>
                        <a:t>e </a:t>
                      </a:r>
                      <a:r>
                        <a:rPr lang="es-CO" sz="1000" b="1" u="none" strike="noStrike" kern="1200" cap="none" spc="0" baseline="0" dirty="0">
                          <a:uFillTx/>
                          <a:sym typeface="Arial"/>
                        </a:rPr>
                        <a:t>IDU-1719-2021</a:t>
                      </a:r>
                      <a:r>
                        <a:rPr lang="es-CO" sz="1000" u="none" strike="noStrike" kern="1200" cap="none" spc="0" baseline="0" dirty="0">
                          <a:uFillTx/>
                          <a:sym typeface="Arial"/>
                        </a:rPr>
                        <a:t> “</a:t>
                      </a:r>
                      <a:r>
                        <a:rPr lang="es-MX" sz="1000" u="none" strike="noStrike" kern="1200" cap="none" spc="0" baseline="0" dirty="0">
                          <a:uFillTx/>
                          <a:sym typeface="Arial"/>
                        </a:rPr>
                        <a:t>EJECUTAR A PRECIOS UNITARIOS LAS OBRAS Y ACTIVIDADES NECESARIAS PARA LA CONSERVACIÓN DE LA MALLA VIAL ARTERIAL TRONCAL, EN LA CIUDAD DE BOGOTÁ D.C. GRUPO 2”</a:t>
                      </a:r>
                      <a:endParaRPr lang="es-CO" sz="1000" b="0" i="0" u="none" strike="noStrike" kern="1200" cap="none" spc="0" baseline="0" dirty="0">
                        <a:solidFill>
                          <a:schemeClr val="tx1"/>
                        </a:solidFill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3494894"/>
                  </a:ext>
                </a:extLst>
              </a:tr>
              <a:tr h="25500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u="none" strike="noStrike" dirty="0">
                          <a:effectLst/>
                        </a:rPr>
                        <a:t>TOTAL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dirty="0">
                          <a:effectLst/>
                        </a:rPr>
                        <a:t>Km/carril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00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3868138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AD04011-D2C6-0A49-91A5-14AB639A6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48058"/>
              </p:ext>
            </p:extLst>
          </p:nvPr>
        </p:nvGraphicFramePr>
        <p:xfrm>
          <a:off x="299883" y="3696177"/>
          <a:ext cx="11707634" cy="212996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767565">
                  <a:extLst>
                    <a:ext uri="{9D8B030D-6E8A-4147-A177-3AD203B41FA5}">
                      <a16:colId xmlns:a16="http://schemas.microsoft.com/office/drawing/2014/main" val="792101694"/>
                    </a:ext>
                  </a:extLst>
                </a:gridCol>
                <a:gridCol w="687784">
                  <a:extLst>
                    <a:ext uri="{9D8B030D-6E8A-4147-A177-3AD203B41FA5}">
                      <a16:colId xmlns:a16="http://schemas.microsoft.com/office/drawing/2014/main" val="3804600784"/>
                    </a:ext>
                  </a:extLst>
                </a:gridCol>
                <a:gridCol w="996552">
                  <a:extLst>
                    <a:ext uri="{9D8B030D-6E8A-4147-A177-3AD203B41FA5}">
                      <a16:colId xmlns:a16="http://schemas.microsoft.com/office/drawing/2014/main" val="2827399822"/>
                    </a:ext>
                  </a:extLst>
                </a:gridCol>
                <a:gridCol w="8255733">
                  <a:extLst>
                    <a:ext uri="{9D8B030D-6E8A-4147-A177-3AD203B41FA5}">
                      <a16:colId xmlns:a16="http://schemas.microsoft.com/office/drawing/2014/main" val="2732731119"/>
                    </a:ext>
                  </a:extLst>
                </a:gridCol>
              </a:tblGrid>
              <a:tr h="40353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ACTIVIDAD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UNIDAD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u="none" strike="noStrike" dirty="0">
                          <a:effectLst/>
                        </a:rPr>
                        <a:t>LOCALIDAD DE BARRIOS UNIDOS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effectLst/>
                        </a:rPr>
                        <a:t>CONTRATO</a:t>
                      </a:r>
                      <a:endParaRPr lang="es-CO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1482073"/>
                  </a:ext>
                </a:extLst>
              </a:tr>
              <a:tr h="348039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00" u="none" strike="noStrike" dirty="0">
                          <a:effectLst/>
                        </a:rPr>
                        <a:t>CONSERVACIÓN ESPACIO PÚBLICO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dirty="0">
                          <a:effectLst/>
                        </a:rPr>
                        <a:t>m2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5252761"/>
                  </a:ext>
                </a:extLst>
              </a:tr>
              <a:tr h="3480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u="none" strike="noStrike" cap="none" spc="0" baseline="0" dirty="0">
                          <a:effectLst/>
                          <a:uFillTx/>
                          <a:sym typeface="Arial"/>
                        </a:rPr>
                        <a:t>CONSERVACIÓN CICLORUTAS</a:t>
                      </a:r>
                      <a:endParaRPr lang="es-ES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cap="none" spc="0" baseline="0" dirty="0">
                          <a:effectLst/>
                          <a:uFillTx/>
                          <a:sym typeface="Arial"/>
                        </a:rPr>
                        <a:t>Km</a:t>
                      </a:r>
                      <a:endParaRPr lang="es-CO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98348952"/>
                  </a:ext>
                </a:extLst>
              </a:tr>
              <a:tr h="34803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u="none" strike="noStrike" cap="none" spc="0" baseline="0" dirty="0">
                          <a:effectLst/>
                          <a:uFillTx/>
                          <a:sym typeface="Arial"/>
                        </a:rPr>
                        <a:t>CONSERVACIÓN PUENTES VEHICULARES</a:t>
                      </a:r>
                      <a:endParaRPr lang="es-ES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cap="none" spc="0" baseline="0" dirty="0">
                          <a:effectLst/>
                          <a:uFillTx/>
                          <a:sym typeface="Arial"/>
                        </a:rPr>
                        <a:t>Unidad</a:t>
                      </a:r>
                      <a:endParaRPr lang="es-CO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s-CO" sz="1000" b="0" i="0" u="none" strike="noStrike" cap="none" spc="0" baseline="0" dirty="0">
                        <a:solidFill>
                          <a:srgbClr val="000000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000" b="0" i="0" u="none" strike="noStrike" kern="1200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3086423"/>
                  </a:ext>
                </a:extLst>
              </a:tr>
              <a:tr h="348039">
                <a:tc>
                  <a:txBody>
                    <a:bodyPr/>
                    <a:lstStyle/>
                    <a:p>
                      <a:pPr marL="0" marR="0" lvl="0" indent="0" algn="l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u="none" strike="noStrike" cap="none" spc="0" baseline="0" dirty="0">
                          <a:effectLst/>
                          <a:uFillTx/>
                          <a:sym typeface="Arial"/>
                        </a:rPr>
                        <a:t>CONSERVACIÓN PUENTES PEATONALES</a:t>
                      </a:r>
                      <a:endParaRPr lang="es-ES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00" u="none" strike="noStrike" cap="none" spc="0" baseline="0" dirty="0">
                          <a:effectLst/>
                          <a:uFillTx/>
                          <a:sym typeface="Arial"/>
                        </a:rPr>
                        <a:t>Unidad</a:t>
                      </a:r>
                      <a:endParaRPr lang="es-CO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es-CO" sz="1000" b="0" i="0" u="none" strike="noStrike" cap="none" spc="0" baseline="0" dirty="0">
                        <a:solidFill>
                          <a:schemeClr val="tx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u="none" strike="noStrike" kern="1200" cap="none" spc="0" baseline="0" dirty="0">
                          <a:effectLst/>
                          <a:uFillTx/>
                          <a:sym typeface="Arial"/>
                        </a:rPr>
                        <a:t>IDU-1775-2021 </a:t>
                      </a:r>
                      <a:r>
                        <a:rPr lang="es-ES" sz="1000" u="none" strike="noStrike" kern="1200" cap="none" spc="0" baseline="0" dirty="0">
                          <a:effectLst/>
                          <a:uFillTx/>
                          <a:sym typeface="Arial"/>
                        </a:rPr>
                        <a:t>“</a:t>
                      </a:r>
                      <a:r>
                        <a:rPr lang="es-MX" sz="1000" u="none" strike="noStrike" kern="1200" cap="none" spc="0" baseline="0" dirty="0">
                          <a:effectLst/>
                          <a:uFillTx/>
                          <a:sym typeface="Arial"/>
                        </a:rPr>
                        <a:t>EJECUTAR A PRECIOS UNITARIOS LAS OBRAS Y ACTIVIDADES NECESARIAS PARA LA CONSERVACIÓN DE PUENTES PEATONALES EN BOGOTÁ D.C., INCLUYE SUPERESTRUCTURA, SUBESTRUCTURA Y ACCESOS” e </a:t>
                      </a:r>
                      <a:r>
                        <a:rPr lang="es-ES" sz="10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IDU-1689-2022: </a:t>
                      </a:r>
                      <a:r>
                        <a:rPr lang="es-ES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ES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Calibri"/>
                        </a:rPr>
                        <a:t>EJECUTAR LAS OBRAS Y ACTIVIDADES NECESARIAS PARA LA CONSERVACIÓN DE PUENTES PEATONALES EN BOGOTÁ D.C., INCLUYE SUPERESTRUCTURA, SUBESTRUCTURA Y ACCESOS”.</a:t>
                      </a:r>
                      <a:endParaRPr lang="es-ES" sz="9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0447716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C83B7AF0-23D8-CB4E-832C-32041E2C3C9F}"/>
              </a:ext>
            </a:extLst>
          </p:cNvPr>
          <p:cNvSpPr txBox="1"/>
          <p:nvPr/>
        </p:nvSpPr>
        <p:spPr>
          <a:xfrm>
            <a:off x="3689368" y="5973908"/>
            <a:ext cx="5145714" cy="681082"/>
          </a:xfrm>
          <a:prstGeom prst="rect">
            <a:avLst/>
          </a:prstGeom>
          <a:solidFill>
            <a:srgbClr val="92D05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7640" tIns="167640" rIns="167640" bIns="167640" numCol="1" spcCol="1270" anchor="ctr" anchorCtr="0">
            <a:noAutofit/>
          </a:bodyPr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VALOR APROXIMADO DE INVERSIÓN </a:t>
            </a:r>
          </a:p>
          <a:p>
            <a:pPr algn="ctr"/>
            <a:r>
              <a:rPr lang="es-ES" sz="1400" dirty="0">
                <a:solidFill>
                  <a:schemeClr val="tx1"/>
                </a:solidFill>
              </a:rPr>
              <a:t>$15.809.860.370,59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20DAA5-A80F-4D41-8777-F16AFB245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2" y="1389394"/>
            <a:ext cx="4764171" cy="32778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308599-5AB8-5C48-81E4-C679FD315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852" y="1389394"/>
            <a:ext cx="4723470" cy="3277856"/>
          </a:xfrm>
          <a:prstGeom prst="rect">
            <a:avLst/>
          </a:prstGeom>
        </p:spPr>
      </p:pic>
      <p:sp>
        <p:nvSpPr>
          <p:cNvPr id="8" name="Rectángulo redondeado 6">
            <a:extLst>
              <a:ext uri="{FF2B5EF4-FFF2-40B4-BE49-F238E27FC236}">
                <a16:creationId xmlns:a16="http://schemas.microsoft.com/office/drawing/2014/main" id="{FCCD3648-354B-1743-9B65-5A52EC550579}"/>
              </a:ext>
            </a:extLst>
          </p:cNvPr>
          <p:cNvSpPr/>
          <p:nvPr/>
        </p:nvSpPr>
        <p:spPr>
          <a:xfrm>
            <a:off x="717602" y="5226339"/>
            <a:ext cx="10407598" cy="898235"/>
          </a:xfrm>
          <a:prstGeom prst="roundRect">
            <a:avLst/>
          </a:prstGeom>
          <a:solidFill>
            <a:srgbClr val="8BA701"/>
          </a:solidFill>
          <a:ln>
            <a:noFill/>
          </a:ln>
          <a:effectLst>
            <a:outerShdw blurRad="127000" dist="101600" dir="7680000" sx="99000" sy="99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hangingPunct="1">
              <a:defRPr/>
            </a:pPr>
            <a:r>
              <a:rPr lang="es-MX" sz="2000" kern="1200" dirty="0">
                <a:solidFill>
                  <a:prstClr val="white"/>
                </a:solidFill>
              </a:rPr>
              <a:t>TRONCAL NQS desde CL 63B  hasta CL 63A, Se realiza instalación  de separadores Tipo Transmilenio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 redondeado 6">
            <a:extLst>
              <a:ext uri="{FF2B5EF4-FFF2-40B4-BE49-F238E27FC236}">
                <a16:creationId xmlns:a16="http://schemas.microsoft.com/office/drawing/2014/main" id="{6B39B842-7B9B-354D-9A77-A61C6BC57F66}"/>
              </a:ext>
            </a:extLst>
          </p:cNvPr>
          <p:cNvSpPr/>
          <p:nvPr/>
        </p:nvSpPr>
        <p:spPr>
          <a:xfrm>
            <a:off x="870002" y="5378739"/>
            <a:ext cx="10407598" cy="898235"/>
          </a:xfrm>
          <a:prstGeom prst="roundRect">
            <a:avLst/>
          </a:prstGeom>
          <a:solidFill>
            <a:srgbClr val="8BA701"/>
          </a:solidFill>
          <a:ln>
            <a:noFill/>
          </a:ln>
          <a:effectLst>
            <a:outerShdw blurRad="127000" dist="101600" dir="7680000" sx="99000" sy="99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hangingPunct="1">
              <a:defRPr/>
            </a:pPr>
            <a:r>
              <a:rPr lang="es-MX" sz="2000" kern="1200" dirty="0">
                <a:solidFill>
                  <a:prstClr val="white"/>
                </a:solidFill>
              </a:rPr>
              <a:t>TRONCAL NQS desde CL 63B  hasta CL 63A, Se realiza instalación  de separadores Tipo Transmilenio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401649-3B9D-6F44-813F-693FE827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40" y="1557948"/>
            <a:ext cx="4817522" cy="3280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20F118-3A75-E842-8D75-18865635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6919" y="1557948"/>
            <a:ext cx="4799139" cy="3280751"/>
          </a:xfrm>
          <a:prstGeom prst="rect">
            <a:avLst/>
          </a:prstGeom>
        </p:spPr>
      </p:pic>
      <p:sp>
        <p:nvSpPr>
          <p:cNvPr id="6" name="Rectángulo redondeado 6">
            <a:extLst>
              <a:ext uri="{FF2B5EF4-FFF2-40B4-BE49-F238E27FC236}">
                <a16:creationId xmlns:a16="http://schemas.microsoft.com/office/drawing/2014/main" id="{8F0FCA0E-4182-E44B-84AA-E42E7DF18B7B}"/>
              </a:ext>
            </a:extLst>
          </p:cNvPr>
          <p:cNvSpPr/>
          <p:nvPr/>
        </p:nvSpPr>
        <p:spPr>
          <a:xfrm>
            <a:off x="717602" y="5226339"/>
            <a:ext cx="10407598" cy="898235"/>
          </a:xfrm>
          <a:prstGeom prst="roundRect">
            <a:avLst/>
          </a:prstGeom>
          <a:solidFill>
            <a:srgbClr val="8BA701"/>
          </a:solidFill>
          <a:ln>
            <a:noFill/>
          </a:ln>
          <a:effectLst>
            <a:outerShdw blurRad="127000" dist="101600" dir="7680000" sx="99000" sy="99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hangingPunct="1">
              <a:defRPr/>
            </a:pPr>
            <a:r>
              <a:rPr lang="es-MX" sz="2000" kern="1200" dirty="0">
                <a:solidFill>
                  <a:prstClr val="white"/>
                </a:solidFill>
              </a:rPr>
              <a:t>TRONCAL NQS desde CL 63A  hasta CL 63. Reposición total de losas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4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C71B8E-EDB5-064B-B854-B51FC53F3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39" y="1539133"/>
            <a:ext cx="4835906" cy="32900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D8793A8-6D72-0F40-A8CF-DB84B1CC0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36" y="1539132"/>
            <a:ext cx="4782505" cy="3290041"/>
          </a:xfrm>
          <a:prstGeom prst="rect">
            <a:avLst/>
          </a:prstGeom>
        </p:spPr>
      </p:pic>
      <p:sp>
        <p:nvSpPr>
          <p:cNvPr id="9" name="Rectángulo redondeado 6">
            <a:extLst>
              <a:ext uri="{FF2B5EF4-FFF2-40B4-BE49-F238E27FC236}">
                <a16:creationId xmlns:a16="http://schemas.microsoft.com/office/drawing/2014/main" id="{3BA2240F-F4FB-1845-A719-5312D5A72B7B}"/>
              </a:ext>
            </a:extLst>
          </p:cNvPr>
          <p:cNvSpPr/>
          <p:nvPr/>
        </p:nvSpPr>
        <p:spPr>
          <a:xfrm>
            <a:off x="717602" y="5226339"/>
            <a:ext cx="10407598" cy="898235"/>
          </a:xfrm>
          <a:prstGeom prst="roundRect">
            <a:avLst/>
          </a:prstGeom>
          <a:solidFill>
            <a:srgbClr val="8BA701"/>
          </a:solidFill>
          <a:ln>
            <a:noFill/>
          </a:ln>
          <a:effectLst>
            <a:outerShdw blurRad="127000" dist="101600" dir="7680000" sx="99000" sy="99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hangingPunct="1">
              <a:defRPr/>
            </a:pPr>
            <a:r>
              <a:rPr lang="es-MX" sz="2000" kern="1200" dirty="0">
                <a:solidFill>
                  <a:prstClr val="white"/>
                </a:solidFill>
              </a:rPr>
              <a:t> TRONCAL NQS desde CL 63  hasta CL 62. Reposición total de losas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749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132FBA4-F0EF-0B4B-9240-350DA7EF3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47" y="1815471"/>
            <a:ext cx="4545151" cy="326876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1181A9B-7D9A-F24E-B1D9-F37C4307B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7180"/>
            <a:ext cx="4720598" cy="3227057"/>
          </a:xfrm>
          <a:prstGeom prst="rect">
            <a:avLst/>
          </a:prstGeom>
        </p:spPr>
      </p:pic>
      <p:sp>
        <p:nvSpPr>
          <p:cNvPr id="12" name="Rectángulo redondeado 6">
            <a:extLst>
              <a:ext uri="{FF2B5EF4-FFF2-40B4-BE49-F238E27FC236}">
                <a16:creationId xmlns:a16="http://schemas.microsoft.com/office/drawing/2014/main" id="{6F157C47-9DF8-E44D-AFFD-98343EF5D953}"/>
              </a:ext>
            </a:extLst>
          </p:cNvPr>
          <p:cNvSpPr/>
          <p:nvPr/>
        </p:nvSpPr>
        <p:spPr>
          <a:xfrm>
            <a:off x="4153928" y="5446391"/>
            <a:ext cx="3284577" cy="610619"/>
          </a:xfrm>
          <a:prstGeom prst="roundRect">
            <a:avLst/>
          </a:prstGeom>
          <a:solidFill>
            <a:srgbClr val="8BA701"/>
          </a:solidFill>
          <a:ln>
            <a:noFill/>
          </a:ln>
          <a:effectLst>
            <a:outerShdw blurRad="127000" dist="101600" dir="7680000" sx="99000" sy="99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 hangingPunct="1">
              <a:defRPr/>
            </a:pPr>
            <a:r>
              <a:rPr lang="es-ES" sz="2000" kern="1200" dirty="0">
                <a:solidFill>
                  <a:prstClr val="white"/>
                </a:solidFill>
              </a:rPr>
              <a:t>CALLE 80</a:t>
            </a:r>
          </a:p>
        </p:txBody>
      </p:sp>
    </p:spTree>
    <p:extLst>
      <p:ext uri="{BB962C8B-B14F-4D97-AF65-F5344CB8AC3E}">
        <p14:creationId xmlns:p14="http://schemas.microsoft.com/office/powerpoint/2010/main" val="3073806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"/>
          <p:cNvSpPr txBox="1">
            <a:spLocks noGrp="1"/>
          </p:cNvSpPr>
          <p:nvPr>
            <p:ph type="title" idx="4294967295"/>
          </p:nvPr>
        </p:nvSpPr>
        <p:spPr>
          <a:xfrm>
            <a:off x="564502" y="450657"/>
            <a:ext cx="10591800" cy="116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s-MX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s-MX" sz="3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36A697F-86C7-EF46-8F53-D709271238EB}"/>
              </a:ext>
            </a:extLst>
          </p:cNvPr>
          <p:cNvSpPr/>
          <p:nvPr/>
        </p:nvSpPr>
        <p:spPr>
          <a:xfrm>
            <a:off x="4521690" y="3275112"/>
            <a:ext cx="3148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CONSERVACIÓN BARRIOS UNIDOS 2023</a:t>
            </a:r>
            <a:endParaRPr lang="es-CO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732832E-24DC-D248-9A79-05552A52A80C}"/>
              </a:ext>
            </a:extLst>
          </p:cNvPr>
          <p:cNvSpPr/>
          <p:nvPr/>
        </p:nvSpPr>
        <p:spPr>
          <a:xfrm>
            <a:off x="397584" y="1278915"/>
            <a:ext cx="90052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600" b="1" dirty="0"/>
              <a:t>Puente 11. Av. Ciudad de Quito por Av. Medellín (Costado Norte) (30 con calle 80)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286D87-395F-B74B-933F-E7AE07644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0" b="21732"/>
          <a:stretch/>
        </p:blipFill>
        <p:spPr>
          <a:xfrm>
            <a:off x="1941699" y="2281531"/>
            <a:ext cx="3715030" cy="20101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B61B5ED-5779-BF4D-AD60-B8565CA4A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699" y="4399989"/>
            <a:ext cx="3715030" cy="201874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8CB3B9-0585-944C-9406-76A3149DA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621" y="2281531"/>
            <a:ext cx="3635364" cy="201013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E744D35-8DFC-3541-BEE6-7F3D61B1B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8621" y="4410582"/>
            <a:ext cx="3635364" cy="200814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99C9EF9-8E31-7341-9739-5CA2B92C5C82}"/>
              </a:ext>
            </a:extLst>
          </p:cNvPr>
          <p:cNvSpPr txBox="1"/>
          <p:nvPr/>
        </p:nvSpPr>
        <p:spPr>
          <a:xfrm>
            <a:off x="3504583" y="1795612"/>
            <a:ext cx="6613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Antes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D4D3747-B1D3-A649-940C-224C9029FB80}"/>
              </a:ext>
            </a:extLst>
          </p:cNvPr>
          <p:cNvSpPr txBox="1"/>
          <p:nvPr/>
        </p:nvSpPr>
        <p:spPr>
          <a:xfrm>
            <a:off x="7168890" y="1789116"/>
            <a:ext cx="945129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MX" sz="1600" b="1" dirty="0"/>
              <a:t>Después</a:t>
            </a:r>
            <a:endParaRPr kumimoji="0" lang="es-CO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209288"/>
      </p:ext>
    </p:extLst>
  </p:cSld>
  <p:clrMapOvr>
    <a:masterClrMapping/>
  </p:clrMapOvr>
</p:sld>
</file>

<file path=ppt/theme/theme1.xml><?xml version="1.0" encoding="utf-8"?>
<a:theme xmlns:a="http://schemas.openxmlformats.org/drawingml/2006/main" name="IDU 2023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686</Words>
  <Application>Microsoft Office PowerPoint</Application>
  <PresentationFormat>Panorámica</PresentationFormat>
  <Paragraphs>113</Paragraphs>
  <Slides>20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Verdana</vt:lpstr>
      <vt:lpstr>Calibri</vt:lpstr>
      <vt:lpstr>IDU 2023</vt:lpstr>
      <vt:lpstr>Presentación de PowerPoint</vt:lpstr>
      <vt:lpstr>Presentación de PowerPoint</vt:lpstr>
      <vt:lpstr>Presentación de PowerPoint</vt:lpstr>
      <vt:lpstr>CONSERVACIÓN BARRIOS UNIDOS 2023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CONSERVACIÓN BARRIOS UNIDOS 2023.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Ingrid Fabiola Hincapie Zorro</dc:creator>
  <cp:lastModifiedBy>Sandra Lizeth Abril Zuleta</cp:lastModifiedBy>
  <cp:revision>80</cp:revision>
  <dcterms:created xsi:type="dcterms:W3CDTF">2022-03-16T13:56:48Z</dcterms:created>
  <dcterms:modified xsi:type="dcterms:W3CDTF">2024-05-15T02:32:55Z</dcterms:modified>
</cp:coreProperties>
</file>