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8F25"/>
    <a:srgbClr val="E2E8AD"/>
    <a:srgbClr val="BED00A"/>
    <a:srgbClr val="A6B619"/>
    <a:srgbClr val="D7DE80"/>
    <a:srgbClr val="EFF2D9"/>
    <a:srgbClr val="4D551F"/>
    <a:srgbClr val="C9D650"/>
    <a:srgbClr val="2C301A"/>
    <a:srgbClr val="4C52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46" autoAdjust="0"/>
    <p:restoredTop sz="94660"/>
  </p:normalViewPr>
  <p:slideViewPr>
    <p:cSldViewPr snapToGrid="0">
      <p:cViewPr varScale="1">
        <p:scale>
          <a:sx n="98" d="100"/>
          <a:sy n="98" d="100"/>
        </p:scale>
        <p:origin x="385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/>
          <p:cNvSpPr>
            <a:spLocks noGrp="1"/>
          </p:cNvSpPr>
          <p:nvPr>
            <p:ph type="pic" sz="quarter" idx="21"/>
          </p:nvPr>
        </p:nvSpPr>
        <p:spPr>
          <a:xfrm>
            <a:off x="128588" y="2515600"/>
            <a:ext cx="6613524" cy="1789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/>
            </a:lvl1pPr>
          </a:lstStyle>
          <a:p>
            <a:endParaRPr lang="es-CO" dirty="0"/>
          </a:p>
        </p:txBody>
      </p:sp>
      <p:sp>
        <p:nvSpPr>
          <p:cNvPr id="8" name="Marcador de texto 71">
            <a:extLst>
              <a:ext uri="{FF2B5EF4-FFF2-40B4-BE49-F238E27FC236}">
                <a16:creationId xmlns:a16="http://schemas.microsoft.com/office/drawing/2014/main" id="{AFB549DC-99BD-634E-9F01-6C0A35F1B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28588" y="4449827"/>
            <a:ext cx="3233737" cy="3560697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/>
            </a:lvl1pPr>
          </a:lstStyle>
          <a:p>
            <a:pPr lvl="0"/>
            <a:endParaRPr lang="es-MX" dirty="0"/>
          </a:p>
        </p:txBody>
      </p:sp>
      <p:sp>
        <p:nvSpPr>
          <p:cNvPr id="7" name="Marcador de texto 75"/>
          <p:cNvSpPr>
            <a:spLocks noGrp="1"/>
          </p:cNvSpPr>
          <p:nvPr>
            <p:ph type="body" sz="quarter" idx="22"/>
          </p:nvPr>
        </p:nvSpPr>
        <p:spPr>
          <a:xfrm>
            <a:off x="3933828" y="7534275"/>
            <a:ext cx="2711767" cy="9334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600" baseline="0"/>
            </a:lvl1pPr>
          </a:lstStyle>
          <a:p>
            <a:pPr lvl="0"/>
            <a:endParaRPr lang="es-CO" dirty="0"/>
          </a:p>
        </p:txBody>
      </p:sp>
      <p:sp>
        <p:nvSpPr>
          <p:cNvPr id="9" name="Marcador de texto 71"/>
          <p:cNvSpPr>
            <a:spLocks noGrp="1"/>
          </p:cNvSpPr>
          <p:nvPr>
            <p:ph type="body" sz="quarter" idx="16"/>
          </p:nvPr>
        </p:nvSpPr>
        <p:spPr>
          <a:xfrm>
            <a:off x="115888" y="1784843"/>
            <a:ext cx="6626225" cy="515765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b="1">
                <a:solidFill>
                  <a:srgbClr val="838F25"/>
                </a:solidFill>
              </a:defRPr>
            </a:lvl1pPr>
          </a:lstStyle>
          <a:p>
            <a:pPr lvl="0"/>
            <a:endParaRPr lang="es-MX" dirty="0"/>
          </a:p>
        </p:txBody>
      </p:sp>
      <p:sp>
        <p:nvSpPr>
          <p:cNvPr id="10" name="Marcador de texto 73"/>
          <p:cNvSpPr>
            <a:spLocks noGrp="1"/>
          </p:cNvSpPr>
          <p:nvPr>
            <p:ph type="body" sz="quarter" idx="17"/>
          </p:nvPr>
        </p:nvSpPr>
        <p:spPr>
          <a:xfrm>
            <a:off x="115887" y="1363617"/>
            <a:ext cx="6626225" cy="421226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endParaRPr lang="es-CO" dirty="0"/>
          </a:p>
        </p:txBody>
      </p:sp>
      <p:sp>
        <p:nvSpPr>
          <p:cNvPr id="14" name="Marcador de texto 71">
            <a:extLst>
              <a:ext uri="{FF2B5EF4-FFF2-40B4-BE49-F238E27FC236}">
                <a16:creationId xmlns:a16="http://schemas.microsoft.com/office/drawing/2014/main" id="{AFB549DC-99BD-634E-9F01-6C0A35F1B74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508375" y="4449828"/>
            <a:ext cx="3233737" cy="2760598"/>
          </a:xfrm>
          <a:prstGeom prst="rect">
            <a:avLst/>
          </a:prstGeom>
        </p:spPr>
        <p:txBody>
          <a:bodyPr/>
          <a:lstStyle>
            <a:lvl1pPr marL="0" indent="0" algn="just">
              <a:lnSpc>
                <a:spcPct val="100000"/>
              </a:lnSpc>
              <a:spcBef>
                <a:spcPts val="0"/>
              </a:spcBef>
              <a:buNone/>
              <a:defRPr sz="1050" b="0"/>
            </a:lvl1pPr>
          </a:lstStyle>
          <a:p>
            <a:pPr lvl="0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245456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" userDrawn="1">
          <p15:clr>
            <a:srgbClr val="FBAE40"/>
          </p15:clr>
        </p15:guide>
        <p15:guide id="2" pos="424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6264"/>
            <a:ext cx="3512457" cy="702684"/>
          </a:xfrm>
          <a:prstGeom prst="rect">
            <a:avLst/>
          </a:prstGeom>
        </p:spPr>
      </p:pic>
      <p:sp>
        <p:nvSpPr>
          <p:cNvPr id="6" name="Rectángulo 5"/>
          <p:cNvSpPr/>
          <p:nvPr userDrawn="1"/>
        </p:nvSpPr>
        <p:spPr>
          <a:xfrm rot="10800000" flipV="1">
            <a:off x="119055" y="800101"/>
            <a:ext cx="6623051" cy="157670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88" y="7281461"/>
            <a:ext cx="6626225" cy="1862539"/>
          </a:xfrm>
          <a:prstGeom prst="rect">
            <a:avLst/>
          </a:prstGeom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EC779C0A-E89D-554D-B8A2-0B25A6B7D705}"/>
              </a:ext>
            </a:extLst>
          </p:cNvPr>
          <p:cNvGrpSpPr/>
          <p:nvPr userDrawn="1"/>
        </p:nvGrpSpPr>
        <p:grpSpPr>
          <a:xfrm>
            <a:off x="115886" y="1"/>
            <a:ext cx="6623051" cy="1335872"/>
            <a:chOff x="115886" y="1"/>
            <a:chExt cx="6623051" cy="1335872"/>
          </a:xfrm>
        </p:grpSpPr>
        <p:pic>
          <p:nvPicPr>
            <p:cNvPr id="9" name="Imagen 8">
              <a:extLst>
                <a:ext uri="{FF2B5EF4-FFF2-40B4-BE49-F238E27FC236}">
                  <a16:creationId xmlns:a16="http://schemas.microsoft.com/office/drawing/2014/main" id="{1B7DF83D-9A01-034F-A358-76E7AC1333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886" y="1"/>
              <a:ext cx="6623051" cy="1335872"/>
            </a:xfrm>
            <a:prstGeom prst="rect">
              <a:avLst/>
            </a:prstGeom>
          </p:spPr>
        </p:pic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id="{C280658F-6137-934C-91F1-F0864DBDB9C5}"/>
                </a:ext>
              </a:extLst>
            </p:cNvPr>
            <p:cNvSpPr txBox="1"/>
            <p:nvPr userDrawn="1"/>
          </p:nvSpPr>
          <p:spPr>
            <a:xfrm>
              <a:off x="1260681" y="225632"/>
              <a:ext cx="425553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CO" sz="1400" b="1" dirty="0"/>
                <a:t>La Alcaldía Mayor de Bogotá,</a:t>
              </a:r>
            </a:p>
            <a:p>
              <a:pPr algn="ctr"/>
              <a:r>
                <a:rPr lang="es-CO" sz="1200" dirty="0"/>
                <a:t>a través del </a:t>
              </a:r>
              <a:r>
                <a:rPr lang="es-CO" sz="1200" b="1" dirty="0">
                  <a:solidFill>
                    <a:srgbClr val="838F25"/>
                  </a:solidFill>
                </a:rPr>
                <a:t>Instituto de Desarrollo Urbano, </a:t>
              </a:r>
              <a:r>
                <a:rPr lang="es-CO" sz="1200" dirty="0"/>
                <a:t>¡ha priorizado este proyecto, que mejorará la movilidad del sector!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64302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Marcador de posición de imagen 13"/>
          <p:cNvPicPr>
            <a:picLocks noGrp="1" noChangeAspect="1"/>
          </p:cNvPicPr>
          <p:nvPr>
            <p:ph type="pic" sz="quarter" idx="2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424" b="27424"/>
          <a:stretch/>
        </p:blipFill>
        <p:spPr/>
      </p:pic>
      <p:sp>
        <p:nvSpPr>
          <p:cNvPr id="27" name="Marcador de texto 26"/>
          <p:cNvSpPr>
            <a:spLocks noGrp="1"/>
          </p:cNvSpPr>
          <p:nvPr>
            <p:ph type="body" sz="quarter" idx="20"/>
          </p:nvPr>
        </p:nvSpPr>
        <p:spPr>
          <a:xfrm>
            <a:off x="556895" y="4449827"/>
            <a:ext cx="2805430" cy="3560697"/>
          </a:xfrm>
        </p:spPr>
        <p:txBody>
          <a:bodyPr/>
          <a:lstStyle/>
          <a:p>
            <a:r>
              <a:rPr lang="es-MX" dirty="0"/>
              <a:t>Hasta el 31 de octubre de 2024, con horarios de trabajo diurnos y nocturnos.</a:t>
            </a:r>
          </a:p>
          <a:p>
            <a:endParaRPr lang="es-MX" dirty="0"/>
          </a:p>
          <a:p>
            <a:r>
              <a:rPr lang="es-MX" dirty="0"/>
              <a:t>Realizaremos actividades silviculturales de poda y tala de individuos arbóreos </a:t>
            </a:r>
            <a:r>
              <a:rPr lang="es-CO" altLang="es-CO" dirty="0"/>
              <a:t>que por su tamaño se sobreponen sobre la zona peatonal impiden el tránsito y la construcción del sendero; </a:t>
            </a:r>
            <a:r>
              <a:rPr lang="es-MX" dirty="0"/>
              <a:t>con </a:t>
            </a:r>
            <a:r>
              <a:rPr lang="es-CO" altLang="es-CO" dirty="0"/>
              <a:t>aprobación de la Secretaría Distrital de Ambiente mediante Concepto Técnico SSFFS-07287. </a:t>
            </a:r>
          </a:p>
          <a:p>
            <a:endParaRPr lang="es-CO" altLang="es-CO" dirty="0"/>
          </a:p>
          <a:p>
            <a:r>
              <a:rPr lang="es-MX" dirty="0"/>
              <a:t>Adicionalmente, se culminará la construcción del sendero peatonal por la calle 235. Se generará el cierre parcial del paso peatonal existente y un carril de la vía, pero se garantiza un sendero peatonal demarcado con maletines y se dará control de paso vehicular con auxiliares de tráfico.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s-CO"/>
              <a:t>Convenio IDU 1665 de 2023</a:t>
            </a:r>
          </a:p>
          <a:p>
            <a:r>
              <a:rPr lang="es-CO"/>
              <a:t>Dirección: Calle 235 Actual Vía Guaymaral - Zona de  Campamento Conconcreto.</a:t>
            </a:r>
          </a:p>
          <a:p>
            <a:r>
              <a:rPr lang="es-CO"/>
              <a:t>Horario: lunes a Jueves de 7:30 a.m. a 1:00 p.m. y de 2:00  pm a </a:t>
            </a:r>
          </a:p>
          <a:p>
            <a:r>
              <a:rPr lang="es-CO"/>
              <a:t>5:00 pm, viernes 7:30 a.m. a 1:00 pm y de 2:00  pm a 3:00 p.m. </a:t>
            </a:r>
          </a:p>
          <a:p>
            <a:r>
              <a:rPr lang="es-CO"/>
              <a:t>Teléfono/celular: 3235756614  </a:t>
            </a:r>
          </a:p>
          <a:p>
            <a:r>
              <a:rPr lang="es-CO"/>
              <a:t>Correo electrónico: atencionalciudadanoavguaymaral@conconcreto.com</a:t>
            </a:r>
          </a:p>
          <a:p>
            <a:r>
              <a:rPr lang="es-CO"/>
              <a:t>Contratista: Constructora Conconcreto S.A. </a:t>
            </a:r>
          </a:p>
          <a:p>
            <a:r>
              <a:rPr lang="es-CO"/>
              <a:t>Interventoría: Joyco S.A.S BIC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s-CO" sz="2400" dirty="0"/>
              <a:t> Avance de actividades </a:t>
            </a:r>
            <a:r>
              <a:rPr lang="es-CO" sz="2400" dirty="0" err="1"/>
              <a:t>silviculturales</a:t>
            </a:r>
            <a:endParaRPr lang="es-CO" sz="240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s-MX" sz="1400" dirty="0"/>
              <a:t>Construcción de la Avenida </a:t>
            </a:r>
            <a:r>
              <a:rPr lang="es-MX" sz="1400" dirty="0" err="1"/>
              <a:t>Guaymaral</a:t>
            </a:r>
            <a:r>
              <a:rPr lang="es-MX" sz="1400" dirty="0"/>
              <a:t> entre</a:t>
            </a:r>
          </a:p>
          <a:p>
            <a:r>
              <a:rPr lang="es-MX" sz="1400" dirty="0"/>
              <a:t>avenida Boyacá y autopista Norte*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s-MX" sz="1000" dirty="0"/>
              <a:t>Solicitamos atender las indicaciones del personal de tráfico, no ingresar a la zona de trabajo  y no parquear vehículos en el espacio público o vía a fin de evitar dificultades en la movilidad. Ofrecemos excusas por las posibles incomodidades.</a:t>
            </a:r>
          </a:p>
          <a:p>
            <a:endParaRPr lang="es-MX" sz="1000" dirty="0"/>
          </a:p>
          <a:p>
            <a:r>
              <a:rPr lang="es-MX" sz="1000" dirty="0"/>
              <a:t>*CONVENIO ESPECÍFICO DE COOPERACIÓN PARA LA INTERVENCIÓN DE SUELO DESTINADO A INFRAESTRUCTURA VIAL Y ESPACIO PÚBLICO A CARGO DE TERCEROS, IDU- FIDEICOMISO LAGOS DE TORCA.</a:t>
            </a:r>
          </a:p>
        </p:txBody>
      </p:sp>
      <p:pic>
        <p:nvPicPr>
          <p:cNvPr id="18" name="Imagen 17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830E3DF6-C6CA-F64B-7BDF-704928A94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874" y="6432265"/>
            <a:ext cx="962738" cy="626724"/>
          </a:xfrm>
          <a:prstGeom prst="rect">
            <a:avLst/>
          </a:prstGeom>
        </p:spPr>
      </p:pic>
      <p:pic>
        <p:nvPicPr>
          <p:cNvPr id="21" name="Imagen 20">
            <a:extLst>
              <a:ext uri="{FF2B5EF4-FFF2-40B4-BE49-F238E27FC236}">
                <a16:creationId xmlns:a16="http://schemas.microsoft.com/office/drawing/2014/main" id="{5ADEABDA-4B0A-D547-B959-9249D1E161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076" y="4520292"/>
            <a:ext cx="277793" cy="288131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30" y="5023415"/>
            <a:ext cx="336265" cy="336265"/>
          </a:xfrm>
          <a:prstGeom prst="rect">
            <a:avLst/>
          </a:prstGeom>
        </p:spPr>
      </p:pic>
      <p:pic>
        <p:nvPicPr>
          <p:cNvPr id="24" name="Imagen 23" descr="Barricada de construcción con relleno sólido">
            <a:extLst>
              <a:ext uri="{FF2B5EF4-FFF2-40B4-BE49-F238E27FC236}">
                <a16:creationId xmlns:a16="http://schemas.microsoft.com/office/drawing/2014/main" id="{BEB14D25-0DFE-5341-851A-E7FFED2149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213839" y="6267303"/>
            <a:ext cx="336265" cy="336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93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4191</TotalTime>
  <Words>288</Words>
  <Application>Microsoft Macintosh PowerPoint</Application>
  <PresentationFormat>Carta (216 x 279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GONZALEZ</dc:creator>
  <cp:lastModifiedBy>Microsoft Office User</cp:lastModifiedBy>
  <cp:revision>180</cp:revision>
  <cp:lastPrinted>2024-10-22T21:35:54Z</cp:lastPrinted>
  <dcterms:created xsi:type="dcterms:W3CDTF">2021-08-17T23:44:59Z</dcterms:created>
  <dcterms:modified xsi:type="dcterms:W3CDTF">2024-10-24T17:36:39Z</dcterms:modified>
</cp:coreProperties>
</file>