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144000" type="letter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8F25"/>
    <a:srgbClr val="A6B619"/>
    <a:srgbClr val="E2E8AD"/>
    <a:srgbClr val="BED00A"/>
    <a:srgbClr val="D7DE80"/>
    <a:srgbClr val="EFF2D9"/>
    <a:srgbClr val="4D551F"/>
    <a:srgbClr val="C9D650"/>
    <a:srgbClr val="2C301A"/>
    <a:srgbClr val="4C52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97" autoAdjust="0"/>
    <p:restoredTop sz="94660"/>
  </p:normalViewPr>
  <p:slideViewPr>
    <p:cSldViewPr snapToGrid="0">
      <p:cViewPr>
        <p:scale>
          <a:sx n="112" d="100"/>
          <a:sy n="112" d="100"/>
        </p:scale>
        <p:origin x="3536" y="-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Marcador de texto 71"/>
          <p:cNvSpPr>
            <a:spLocks noGrp="1"/>
          </p:cNvSpPr>
          <p:nvPr>
            <p:ph type="body" sz="quarter" idx="16"/>
          </p:nvPr>
        </p:nvSpPr>
        <p:spPr>
          <a:xfrm>
            <a:off x="115888" y="1784843"/>
            <a:ext cx="6626225" cy="515765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1">
                <a:solidFill>
                  <a:srgbClr val="838F25"/>
                </a:solidFill>
              </a:defRPr>
            </a:lvl1pPr>
          </a:lstStyle>
          <a:p>
            <a:pPr lvl="0"/>
            <a:endParaRPr lang="es-MX" dirty="0"/>
          </a:p>
        </p:txBody>
      </p:sp>
      <p:sp>
        <p:nvSpPr>
          <p:cNvPr id="74" name="Marcador de texto 73"/>
          <p:cNvSpPr>
            <a:spLocks noGrp="1"/>
          </p:cNvSpPr>
          <p:nvPr>
            <p:ph type="body" sz="quarter" idx="17"/>
          </p:nvPr>
        </p:nvSpPr>
        <p:spPr>
          <a:xfrm>
            <a:off x="115887" y="1363617"/>
            <a:ext cx="6626225" cy="42122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endParaRPr lang="es-CO" dirty="0"/>
          </a:p>
        </p:txBody>
      </p:sp>
      <p:sp>
        <p:nvSpPr>
          <p:cNvPr id="76" name="Marcador de texto 75"/>
          <p:cNvSpPr>
            <a:spLocks noGrp="1"/>
          </p:cNvSpPr>
          <p:nvPr>
            <p:ph type="body" sz="quarter" idx="18"/>
          </p:nvPr>
        </p:nvSpPr>
        <p:spPr>
          <a:xfrm>
            <a:off x="3933828" y="7534275"/>
            <a:ext cx="2711767" cy="9334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600" baseline="0"/>
            </a:lvl1pPr>
          </a:lstStyle>
          <a:p>
            <a:pPr lvl="0"/>
            <a:endParaRPr lang="es-CO" dirty="0"/>
          </a:p>
        </p:txBody>
      </p:sp>
      <p:sp>
        <p:nvSpPr>
          <p:cNvPr id="8" name="Marcador de texto 71">
            <a:extLst>
              <a:ext uri="{FF2B5EF4-FFF2-40B4-BE49-F238E27FC236}">
                <a16:creationId xmlns:a16="http://schemas.microsoft.com/office/drawing/2014/main" id="{AFB549DC-99BD-634E-9F01-6C0A35F1B74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5888" y="2500636"/>
            <a:ext cx="6626225" cy="4704623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050" b="0"/>
            </a:lvl1pPr>
          </a:lstStyle>
          <a:p>
            <a:pPr lvl="0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245456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" userDrawn="1">
          <p15:clr>
            <a:srgbClr val="FBAE40"/>
          </p15:clr>
        </p15:guide>
        <p15:guide id="2" pos="424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 userDrawn="1"/>
        </p:nvSpPr>
        <p:spPr>
          <a:xfrm rot="10800000" flipV="1">
            <a:off x="119055" y="800101"/>
            <a:ext cx="6623051" cy="157670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5" name="Imagen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46264"/>
            <a:ext cx="3512457" cy="702684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88" y="7281461"/>
            <a:ext cx="6626225" cy="1862539"/>
          </a:xfrm>
          <a:prstGeom prst="rect">
            <a:avLst/>
          </a:prstGeom>
        </p:spPr>
      </p:pic>
      <p:grpSp>
        <p:nvGrpSpPr>
          <p:cNvPr id="8" name="Grupo 7">
            <a:extLst>
              <a:ext uri="{FF2B5EF4-FFF2-40B4-BE49-F238E27FC236}">
                <a16:creationId xmlns:a16="http://schemas.microsoft.com/office/drawing/2014/main" id="{40715ADE-B510-5A40-AA88-6DDB4AF8FBC2}"/>
              </a:ext>
            </a:extLst>
          </p:cNvPr>
          <p:cNvGrpSpPr/>
          <p:nvPr userDrawn="1"/>
        </p:nvGrpSpPr>
        <p:grpSpPr>
          <a:xfrm>
            <a:off x="115886" y="1"/>
            <a:ext cx="6623051" cy="1335872"/>
            <a:chOff x="115886" y="1"/>
            <a:chExt cx="6623051" cy="1335872"/>
          </a:xfrm>
        </p:grpSpPr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8D9104D4-61D8-A945-B792-525953946A7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886" y="1"/>
              <a:ext cx="6623051" cy="1335872"/>
            </a:xfrm>
            <a:prstGeom prst="rect">
              <a:avLst/>
            </a:prstGeom>
          </p:spPr>
        </p:pic>
        <p:sp>
          <p:nvSpPr>
            <p:cNvPr id="2" name="CuadroTexto 1">
              <a:extLst>
                <a:ext uri="{FF2B5EF4-FFF2-40B4-BE49-F238E27FC236}">
                  <a16:creationId xmlns:a16="http://schemas.microsoft.com/office/drawing/2014/main" id="{5AD3B4B6-67AA-3847-8A7C-E894146CC099}"/>
                </a:ext>
              </a:extLst>
            </p:cNvPr>
            <p:cNvSpPr txBox="1"/>
            <p:nvPr userDrawn="1"/>
          </p:nvSpPr>
          <p:spPr>
            <a:xfrm>
              <a:off x="1260681" y="225632"/>
              <a:ext cx="4255536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400" b="1" dirty="0"/>
                <a:t>La Alcaldía Mayor de Bogotá,</a:t>
              </a:r>
            </a:p>
            <a:p>
              <a:pPr algn="ctr"/>
              <a:r>
                <a:rPr lang="es-CO" sz="1200" dirty="0"/>
                <a:t>a través del </a:t>
              </a:r>
              <a:r>
                <a:rPr lang="es-CO" sz="1200" b="1" dirty="0">
                  <a:solidFill>
                    <a:srgbClr val="838F25"/>
                  </a:solidFill>
                </a:rPr>
                <a:t>Instituto de Desarrollo Urbano, </a:t>
              </a:r>
              <a:r>
                <a:rPr lang="es-CO" sz="1200" dirty="0"/>
                <a:t>¡ha priorizado este proyecto, que mejorará la movilidad del sector!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64302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s-CO" sz="2800" dirty="0" err="1"/>
              <a:t>TransMiCable</a:t>
            </a:r>
            <a:r>
              <a:rPr lang="es-CO" sz="2800" dirty="0"/>
              <a:t> San Cristóbal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s-MX" dirty="0"/>
              <a:t>Barrio La Victoria, predios ubicados en la carrera 2 este entre</a:t>
            </a:r>
          </a:p>
          <a:p>
            <a:r>
              <a:rPr lang="es-MX" dirty="0"/>
              <a:t>calles 41a sur y 41b sur y carrera 2 este entre calles 41a sur y 41bis sur</a:t>
            </a:r>
            <a:endParaRPr lang="es-CO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s-CO" dirty="0"/>
              <a:t>Contrato IDU 1319 de 2023:</a:t>
            </a:r>
          </a:p>
          <a:p>
            <a:r>
              <a:rPr lang="es-CO" dirty="0"/>
              <a:t>Dirección: Carrera 3B # 34A-11 Sur </a:t>
            </a:r>
          </a:p>
          <a:p>
            <a:r>
              <a:rPr lang="es-CO" dirty="0"/>
              <a:t>Horario: Lunes a jueves: 8:00 a.m. a 4:00 p.m.</a:t>
            </a:r>
          </a:p>
          <a:p>
            <a:r>
              <a:rPr lang="es-CO" dirty="0"/>
              <a:t>Viernes: 8:00 a.m., a 2:00 p.m., y sábado 8:00 a.m., a 10:00 a.m.</a:t>
            </a:r>
          </a:p>
          <a:p>
            <a:r>
              <a:rPr lang="es-CO" dirty="0"/>
              <a:t>Teléfono/celular:   (601) 7044838 - 3102131660</a:t>
            </a:r>
          </a:p>
          <a:p>
            <a:r>
              <a:rPr lang="es-CO" dirty="0"/>
              <a:t>Correo electrónico: infocablesancristobal@gmail.com</a:t>
            </a:r>
          </a:p>
          <a:p>
            <a:r>
              <a:rPr lang="es-CO" dirty="0"/>
              <a:t>Contratista: Unión Temporal Cable San Cristóbal</a:t>
            </a:r>
          </a:p>
          <a:p>
            <a:r>
              <a:rPr lang="es-CO" dirty="0"/>
              <a:t>Interventoría: HMV Servicios S.A.S. </a:t>
            </a:r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pPr algn="ctr"/>
            <a:r>
              <a:rPr lang="es-MX" sz="1800" b="1" dirty="0"/>
              <a:t>Levantamiento actas de vecindad de fachada</a:t>
            </a:r>
          </a:p>
          <a:p>
            <a:pPr algn="ctr"/>
            <a:r>
              <a:rPr lang="es-MX" sz="1800" b="1" dirty="0"/>
              <a:t>Notificación de 1° visita</a:t>
            </a:r>
          </a:p>
          <a:p>
            <a:endParaRPr lang="es-MX" dirty="0"/>
          </a:p>
          <a:p>
            <a:r>
              <a:rPr lang="es-MX" dirty="0"/>
              <a:t>Dirigida a personas propietarias y representantes de los predios cercanos a la torre 13.</a:t>
            </a:r>
          </a:p>
          <a:p>
            <a:endParaRPr lang="es-MX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dirty="0"/>
              <a:t>Realizaremos la evaluación externa del estado de los inmuebles, registrando de manera escrita, fotográfica y fílmica las condiciones actuales del mismo, antes del inicio de las obras y una vez finalizadas.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dirty="0"/>
              <a:t>El acta de vecindad le servirá a las personas propietarias de los predios, como soporte técnico en caso de alguna afectación durante la ejecución de la obra, determinando la responsabilidad del Contratista.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dirty="0"/>
              <a:t>Se requiere la presencia de las personas propietarias, arrendatarias o encargadas del predio, así como su acompañamiento y autorización. Esta actividad no tiene ningún costo, ni requiere entrega de documentos.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dirty="0"/>
              <a:t>Si no se puede realizar esta visita, programaremos una segunda cita. Una vez cumplida la programación, sin poder tener acceso, se levantará únicamente un acta de vecindad de fachada del predio; con lo cual no habrá lugar a futuras reclamaciones.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dirty="0"/>
              <a:t>Puede comunicarse al Punto IDU a constatar la identidad del equipo de profesionales que visitarán su predio para adelantar el levantamiento del acta de vecindad.</a:t>
            </a: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7192437"/>
              </p:ext>
            </p:extLst>
          </p:nvPr>
        </p:nvGraphicFramePr>
        <p:xfrm>
          <a:off x="361963" y="5928861"/>
          <a:ext cx="2932109" cy="20781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8808">
                  <a:extLst>
                    <a:ext uri="{9D8B030D-6E8A-4147-A177-3AD203B41FA5}">
                      <a16:colId xmlns:a16="http://schemas.microsoft.com/office/drawing/2014/main" val="1989692971"/>
                    </a:ext>
                  </a:extLst>
                </a:gridCol>
                <a:gridCol w="890994">
                  <a:extLst>
                    <a:ext uri="{9D8B030D-6E8A-4147-A177-3AD203B41FA5}">
                      <a16:colId xmlns:a16="http://schemas.microsoft.com/office/drawing/2014/main" val="1510442101"/>
                    </a:ext>
                  </a:extLst>
                </a:gridCol>
                <a:gridCol w="135195">
                  <a:extLst>
                    <a:ext uri="{9D8B030D-6E8A-4147-A177-3AD203B41FA5}">
                      <a16:colId xmlns:a16="http://schemas.microsoft.com/office/drawing/2014/main" val="701446520"/>
                    </a:ext>
                  </a:extLst>
                </a:gridCol>
                <a:gridCol w="947112">
                  <a:extLst>
                    <a:ext uri="{9D8B030D-6E8A-4147-A177-3AD203B41FA5}">
                      <a16:colId xmlns:a16="http://schemas.microsoft.com/office/drawing/2014/main" val="663828892"/>
                    </a:ext>
                  </a:extLst>
                </a:gridCol>
              </a:tblGrid>
              <a:tr h="292326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0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Profesionales que realizarán la actividad </a:t>
                      </a:r>
                      <a:endParaRPr lang="es-CO" sz="1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0" marB="0" anchor="ctr"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9227677"/>
                  </a:ext>
                </a:extLst>
              </a:tr>
              <a:tr h="2923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Nombre</a:t>
                      </a:r>
                      <a:endParaRPr lang="es-CO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0" marB="0"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Cédula</a:t>
                      </a:r>
                      <a:endParaRPr lang="es-CO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0" marB="0"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CO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0" marB="0"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Cargo</a:t>
                      </a:r>
                      <a:endParaRPr lang="es-CO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0" marB="0"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6166447"/>
                  </a:ext>
                </a:extLst>
              </a:tr>
              <a:tr h="2923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Paula Díaz</a:t>
                      </a:r>
                      <a:endParaRPr lang="es-CO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1.005.340.499</a:t>
                      </a:r>
                      <a:endParaRPr lang="es-CO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CO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Trabajadora social</a:t>
                      </a:r>
                      <a:endParaRPr lang="es-CO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1621866"/>
                  </a:ext>
                </a:extLst>
              </a:tr>
              <a:tr h="3356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000" b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Keisy Olascoaga</a:t>
                      </a:r>
                      <a:endParaRPr lang="es-CO" sz="1000" b="0">
                        <a:solidFill>
                          <a:schemeClr val="tx1"/>
                        </a:solidFill>
                        <a:effectLst/>
                        <a:latin typeface="+mn-lt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1.083.031.330</a:t>
                      </a:r>
                      <a:endParaRPr lang="es-CO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CO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Ingeniera civil</a:t>
                      </a:r>
                      <a:endParaRPr lang="es-CO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882016"/>
                  </a:ext>
                </a:extLst>
              </a:tr>
              <a:tr h="292326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0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Profesionales que acompañarán la actividad</a:t>
                      </a:r>
                      <a:endParaRPr lang="es-CO" sz="1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81887"/>
                  </a:ext>
                </a:extLst>
              </a:tr>
              <a:tr h="5607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000" b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Eddy Silva</a:t>
                      </a:r>
                      <a:endParaRPr lang="es-CO" sz="1000" b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52.805.414</a:t>
                      </a:r>
                      <a:endParaRPr lang="es-CO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0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Residente Social (interventoría)</a:t>
                      </a:r>
                      <a:endParaRPr lang="es-CO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9575889"/>
                  </a:ext>
                </a:extLst>
              </a:tr>
            </a:tbl>
          </a:graphicData>
        </a:graphic>
      </p:graphicFrame>
      <p:sp>
        <p:nvSpPr>
          <p:cNvPr id="9" name="Rectángulo 8"/>
          <p:cNvSpPr/>
          <p:nvPr/>
        </p:nvSpPr>
        <p:spPr>
          <a:xfrm>
            <a:off x="4182219" y="5919336"/>
            <a:ext cx="2327096" cy="12234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s-ES" sz="1050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Fecha:</a:t>
            </a:r>
            <a:endParaRPr lang="es-CO" sz="1050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" sz="14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 partir del 21 de octubre de 2024</a:t>
            </a:r>
          </a:p>
          <a:p>
            <a:pPr>
              <a:spcAft>
                <a:spcPts val="0"/>
              </a:spcAft>
            </a:pPr>
            <a:endParaRPr lang="es-CO" sz="1050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" sz="1050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Hora:</a:t>
            </a:r>
            <a:endParaRPr lang="es-CO" sz="1050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" sz="14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8:00 a.m. a 4:00 p.m.</a:t>
            </a:r>
            <a:endParaRPr lang="es-CO" sz="1400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5ADEABDA-4B0A-D547-B959-9249D1E161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6730" y="6024856"/>
            <a:ext cx="378543" cy="392630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319" y="6678758"/>
            <a:ext cx="395364" cy="395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813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3454</TotalTime>
  <Words>380</Words>
  <Application>Microsoft Macintosh PowerPoint</Application>
  <PresentationFormat>Carta (216 x 279 mm)</PresentationFormat>
  <Paragraphs>40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3" baseType="lpstr">
      <vt:lpstr>Arial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GONZALEZ</dc:creator>
  <cp:lastModifiedBy>Microsoft Office User</cp:lastModifiedBy>
  <cp:revision>188</cp:revision>
  <cp:lastPrinted>2024-10-23T19:45:13Z</cp:lastPrinted>
  <dcterms:created xsi:type="dcterms:W3CDTF">2021-08-17T23:44:59Z</dcterms:created>
  <dcterms:modified xsi:type="dcterms:W3CDTF">2024-10-24T17:06:15Z</dcterms:modified>
</cp:coreProperties>
</file>