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144000" type="lett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38F25"/>
    <a:srgbClr val="A6B619"/>
    <a:srgbClr val="E2E8AD"/>
    <a:srgbClr val="BED00A"/>
    <a:srgbClr val="D7DE80"/>
    <a:srgbClr val="EFF2D9"/>
    <a:srgbClr val="4D551F"/>
    <a:srgbClr val="C9D650"/>
    <a:srgbClr val="2C301A"/>
    <a:srgbClr val="4C521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97" autoAdjust="0"/>
    <p:restoredTop sz="94660"/>
  </p:normalViewPr>
  <p:slideViewPr>
    <p:cSldViewPr snapToGrid="0">
      <p:cViewPr varScale="1">
        <p:scale>
          <a:sx n="98" d="100"/>
          <a:sy n="98" d="100"/>
        </p:scale>
        <p:origin x="3840"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72" name="Marcador de texto 71"/>
          <p:cNvSpPr>
            <a:spLocks noGrp="1"/>
          </p:cNvSpPr>
          <p:nvPr>
            <p:ph type="body" sz="quarter" idx="16"/>
          </p:nvPr>
        </p:nvSpPr>
        <p:spPr>
          <a:xfrm>
            <a:off x="115888" y="1784843"/>
            <a:ext cx="6626225" cy="515765"/>
          </a:xfrm>
          <a:prstGeom prst="rect">
            <a:avLst/>
          </a:prstGeom>
        </p:spPr>
        <p:txBody>
          <a:bodyPr/>
          <a:lstStyle>
            <a:lvl1pPr marL="0" indent="0" algn="ctr">
              <a:lnSpc>
                <a:spcPct val="100000"/>
              </a:lnSpc>
              <a:spcBef>
                <a:spcPts val="0"/>
              </a:spcBef>
              <a:buNone/>
              <a:defRPr sz="2000" b="1">
                <a:solidFill>
                  <a:srgbClr val="838F25"/>
                </a:solidFill>
              </a:defRPr>
            </a:lvl1pPr>
          </a:lstStyle>
          <a:p>
            <a:pPr lvl="0"/>
            <a:endParaRPr lang="es-MX" dirty="0"/>
          </a:p>
        </p:txBody>
      </p:sp>
      <p:sp>
        <p:nvSpPr>
          <p:cNvPr id="74" name="Marcador de texto 73"/>
          <p:cNvSpPr>
            <a:spLocks noGrp="1"/>
          </p:cNvSpPr>
          <p:nvPr>
            <p:ph type="body" sz="quarter" idx="17"/>
          </p:nvPr>
        </p:nvSpPr>
        <p:spPr>
          <a:xfrm>
            <a:off x="115887" y="1363617"/>
            <a:ext cx="6626225" cy="421226"/>
          </a:xfrm>
          <a:prstGeom prst="rect">
            <a:avLst/>
          </a:prstGeom>
        </p:spPr>
        <p:txBody>
          <a:bodyPr/>
          <a:lstStyle>
            <a:lvl1pPr marL="0" indent="0" algn="ctr">
              <a:lnSpc>
                <a:spcPct val="100000"/>
              </a:lnSpc>
              <a:spcBef>
                <a:spcPts val="0"/>
              </a:spcBef>
              <a:buNone/>
              <a:defRPr sz="1200" b="1">
                <a:solidFill>
                  <a:schemeClr val="tx1"/>
                </a:solidFill>
              </a:defRPr>
            </a:lvl1pPr>
          </a:lstStyle>
          <a:p>
            <a:pPr lvl="0"/>
            <a:endParaRPr lang="es-CO" dirty="0"/>
          </a:p>
        </p:txBody>
      </p:sp>
      <p:sp>
        <p:nvSpPr>
          <p:cNvPr id="76" name="Marcador de texto 75"/>
          <p:cNvSpPr>
            <a:spLocks noGrp="1"/>
          </p:cNvSpPr>
          <p:nvPr>
            <p:ph type="body" sz="quarter" idx="18"/>
          </p:nvPr>
        </p:nvSpPr>
        <p:spPr>
          <a:xfrm>
            <a:off x="3933828" y="7534275"/>
            <a:ext cx="2711767" cy="933450"/>
          </a:xfrm>
          <a:prstGeom prst="rect">
            <a:avLst/>
          </a:prstGeom>
        </p:spPr>
        <p:txBody>
          <a:bodyPr/>
          <a:lstStyle>
            <a:lvl1pPr marL="0" indent="0">
              <a:lnSpc>
                <a:spcPct val="100000"/>
              </a:lnSpc>
              <a:spcBef>
                <a:spcPts val="0"/>
              </a:spcBef>
              <a:buNone/>
              <a:defRPr sz="600" baseline="0"/>
            </a:lvl1pPr>
          </a:lstStyle>
          <a:p>
            <a:pPr lvl="0"/>
            <a:endParaRPr lang="es-CO" dirty="0"/>
          </a:p>
        </p:txBody>
      </p:sp>
      <p:sp>
        <p:nvSpPr>
          <p:cNvPr id="3" name="Marcador de posición de imagen 2"/>
          <p:cNvSpPr>
            <a:spLocks noGrp="1"/>
          </p:cNvSpPr>
          <p:nvPr>
            <p:ph type="pic" sz="quarter" idx="21"/>
          </p:nvPr>
        </p:nvSpPr>
        <p:spPr>
          <a:xfrm>
            <a:off x="115888" y="5400675"/>
            <a:ext cx="3223260" cy="2668905"/>
          </a:xfrm>
          <a:prstGeom prst="rect">
            <a:avLst/>
          </a:prstGeom>
        </p:spPr>
        <p:txBody>
          <a:bodyPr/>
          <a:lstStyle>
            <a:lvl1pPr marL="0" indent="0" algn="ctr">
              <a:buNone/>
              <a:defRPr sz="2000" b="0"/>
            </a:lvl1pPr>
          </a:lstStyle>
          <a:p>
            <a:endParaRPr lang="es-CO" dirty="0"/>
          </a:p>
        </p:txBody>
      </p:sp>
      <p:sp>
        <p:nvSpPr>
          <p:cNvPr id="8" name="Marcador de texto 71">
            <a:extLst>
              <a:ext uri="{FF2B5EF4-FFF2-40B4-BE49-F238E27FC236}">
                <a16:creationId xmlns:a16="http://schemas.microsoft.com/office/drawing/2014/main" id="{AFB549DC-99BD-634E-9F01-6C0A35F1B749}"/>
              </a:ext>
            </a:extLst>
          </p:cNvPr>
          <p:cNvSpPr>
            <a:spLocks noGrp="1"/>
          </p:cNvSpPr>
          <p:nvPr>
            <p:ph type="body" sz="quarter" idx="20"/>
          </p:nvPr>
        </p:nvSpPr>
        <p:spPr>
          <a:xfrm>
            <a:off x="115888" y="2500636"/>
            <a:ext cx="6626225" cy="2776213"/>
          </a:xfrm>
          <a:prstGeom prst="rect">
            <a:avLst/>
          </a:prstGeom>
        </p:spPr>
        <p:txBody>
          <a:bodyPr/>
          <a:lstStyle>
            <a:lvl1pPr marL="0" indent="0" algn="just">
              <a:lnSpc>
                <a:spcPct val="100000"/>
              </a:lnSpc>
              <a:spcBef>
                <a:spcPts val="0"/>
              </a:spcBef>
              <a:buNone/>
              <a:defRPr sz="1200" b="0"/>
            </a:lvl1pPr>
          </a:lstStyle>
          <a:p>
            <a:pPr lvl="0"/>
            <a:endParaRPr lang="es-MX" dirty="0"/>
          </a:p>
        </p:txBody>
      </p:sp>
      <p:sp>
        <p:nvSpPr>
          <p:cNvPr id="10" name="Marcador de posición de imagen 2"/>
          <p:cNvSpPr>
            <a:spLocks noGrp="1"/>
          </p:cNvSpPr>
          <p:nvPr>
            <p:ph type="pic" sz="quarter" idx="22"/>
          </p:nvPr>
        </p:nvSpPr>
        <p:spPr>
          <a:xfrm>
            <a:off x="3519487" y="5400675"/>
            <a:ext cx="3223260" cy="1838325"/>
          </a:xfrm>
          <a:prstGeom prst="rect">
            <a:avLst/>
          </a:prstGeom>
        </p:spPr>
        <p:txBody>
          <a:bodyPr/>
          <a:lstStyle>
            <a:lvl1pPr marL="0" indent="0" algn="ctr">
              <a:buNone/>
              <a:defRPr sz="2000" b="0"/>
            </a:lvl1pPr>
          </a:lstStyle>
          <a:p>
            <a:endParaRPr lang="es-CO" dirty="0"/>
          </a:p>
        </p:txBody>
      </p:sp>
    </p:spTree>
    <p:extLst>
      <p:ext uri="{BB962C8B-B14F-4D97-AF65-F5344CB8AC3E}">
        <p14:creationId xmlns:p14="http://schemas.microsoft.com/office/powerpoint/2010/main" val="2724545625"/>
      </p:ext>
    </p:extLst>
  </p:cSld>
  <p:clrMapOvr>
    <a:masterClrMapping/>
  </p:clrMapOvr>
  <p:extLst>
    <p:ext uri="{DCECCB84-F9BA-43D5-87BE-67443E8EF086}">
      <p15:sldGuideLst xmlns:p15="http://schemas.microsoft.com/office/powerpoint/2012/main">
        <p15:guide id="1" pos="73" userDrawn="1">
          <p15:clr>
            <a:srgbClr val="FBAE40"/>
          </p15:clr>
        </p15:guide>
        <p15:guide id="2" pos="4247"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F31809D3-105E-674F-A14D-1518934CBB54}"/>
              </a:ext>
            </a:extLst>
          </p:cNvPr>
          <p:cNvSpPr/>
          <p:nvPr userDrawn="1"/>
        </p:nvSpPr>
        <p:spPr>
          <a:xfrm rot="10800000" flipV="1">
            <a:off x="119055" y="800101"/>
            <a:ext cx="6623051" cy="1576708"/>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6" name="Imagen 5">
            <a:extLst>
              <a:ext uri="{FF2B5EF4-FFF2-40B4-BE49-F238E27FC236}">
                <a16:creationId xmlns:a16="http://schemas.microsoft.com/office/drawing/2014/main" id="{A157A841-A675-7B40-B813-0C79A6769FB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5888" y="7281461"/>
            <a:ext cx="6626225" cy="1862539"/>
          </a:xfrm>
          <a:prstGeom prst="rect">
            <a:avLst/>
          </a:prstGeom>
        </p:spPr>
      </p:pic>
      <p:pic>
        <p:nvPicPr>
          <p:cNvPr id="5" name="Imagen 4"/>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846264"/>
            <a:ext cx="3512457" cy="702684"/>
          </a:xfrm>
          <a:prstGeom prst="rect">
            <a:avLst/>
          </a:prstGeom>
        </p:spPr>
      </p:pic>
      <p:grpSp>
        <p:nvGrpSpPr>
          <p:cNvPr id="7" name="Grupo 6">
            <a:extLst>
              <a:ext uri="{FF2B5EF4-FFF2-40B4-BE49-F238E27FC236}">
                <a16:creationId xmlns:a16="http://schemas.microsoft.com/office/drawing/2014/main" id="{409D40AB-FDFA-C545-8B42-4231310814AF}"/>
              </a:ext>
            </a:extLst>
          </p:cNvPr>
          <p:cNvGrpSpPr/>
          <p:nvPr userDrawn="1"/>
        </p:nvGrpSpPr>
        <p:grpSpPr>
          <a:xfrm>
            <a:off x="115886" y="1"/>
            <a:ext cx="6623051" cy="1335872"/>
            <a:chOff x="115886" y="1"/>
            <a:chExt cx="6623051" cy="1335872"/>
          </a:xfrm>
        </p:grpSpPr>
        <p:pic>
          <p:nvPicPr>
            <p:cNvPr id="8" name="Imagen 7">
              <a:extLst>
                <a:ext uri="{FF2B5EF4-FFF2-40B4-BE49-F238E27FC236}">
                  <a16:creationId xmlns:a16="http://schemas.microsoft.com/office/drawing/2014/main" id="{572CED60-E2B8-3442-AE98-A685FC36563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15886" y="1"/>
              <a:ext cx="6623051" cy="1335872"/>
            </a:xfrm>
            <a:prstGeom prst="rect">
              <a:avLst/>
            </a:prstGeom>
          </p:spPr>
        </p:pic>
        <p:sp>
          <p:nvSpPr>
            <p:cNvPr id="9" name="CuadroTexto 8">
              <a:extLst>
                <a:ext uri="{FF2B5EF4-FFF2-40B4-BE49-F238E27FC236}">
                  <a16:creationId xmlns:a16="http://schemas.microsoft.com/office/drawing/2014/main" id="{E3FAC574-854A-6C43-8F5F-812DE4389C2F}"/>
                </a:ext>
              </a:extLst>
            </p:cNvPr>
            <p:cNvSpPr txBox="1"/>
            <p:nvPr userDrawn="1"/>
          </p:nvSpPr>
          <p:spPr>
            <a:xfrm>
              <a:off x="1260681" y="225632"/>
              <a:ext cx="4255536" cy="677108"/>
            </a:xfrm>
            <a:prstGeom prst="rect">
              <a:avLst/>
            </a:prstGeom>
            <a:noFill/>
          </p:spPr>
          <p:txBody>
            <a:bodyPr wrap="square" rtlCol="0">
              <a:spAutoFit/>
            </a:bodyPr>
            <a:lstStyle/>
            <a:p>
              <a:pPr algn="ctr"/>
              <a:r>
                <a:rPr lang="es-CO" sz="1400" b="1" dirty="0"/>
                <a:t>La Alcaldía Mayor de Bogotá,</a:t>
              </a:r>
            </a:p>
            <a:p>
              <a:pPr algn="ctr"/>
              <a:r>
                <a:rPr lang="es-CO" sz="1200" dirty="0"/>
                <a:t>a través del </a:t>
              </a:r>
              <a:r>
                <a:rPr lang="es-CO" sz="1200" b="1" dirty="0">
                  <a:solidFill>
                    <a:srgbClr val="838F25"/>
                  </a:solidFill>
                </a:rPr>
                <a:t>Instituto de Desarrollo Urbano, </a:t>
              </a:r>
              <a:r>
                <a:rPr lang="es-CO" sz="1200" dirty="0"/>
                <a:t>¡ha priorizado este proyecto, que mejorará la movilidad del sector!</a:t>
              </a:r>
            </a:p>
          </p:txBody>
        </p:sp>
      </p:grpSp>
    </p:spTree>
    <p:extLst>
      <p:ext uri="{BB962C8B-B14F-4D97-AF65-F5344CB8AC3E}">
        <p14:creationId xmlns:p14="http://schemas.microsoft.com/office/powerpoint/2010/main" val="2864302500"/>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texto 4"/>
          <p:cNvSpPr>
            <a:spLocks noGrp="1"/>
          </p:cNvSpPr>
          <p:nvPr>
            <p:ph type="body" sz="quarter" idx="16"/>
          </p:nvPr>
        </p:nvSpPr>
        <p:spPr/>
        <p:txBody>
          <a:bodyPr/>
          <a:lstStyle/>
          <a:p>
            <a:r>
              <a:rPr lang="es-MX" sz="2400" dirty="0"/>
              <a:t>Cierres de espacio público</a:t>
            </a:r>
          </a:p>
        </p:txBody>
      </p:sp>
      <p:sp>
        <p:nvSpPr>
          <p:cNvPr id="12" name="Marcador de texto 11"/>
          <p:cNvSpPr>
            <a:spLocks noGrp="1"/>
          </p:cNvSpPr>
          <p:nvPr>
            <p:ph type="body" sz="quarter" idx="17"/>
          </p:nvPr>
        </p:nvSpPr>
        <p:spPr/>
        <p:txBody>
          <a:bodyPr/>
          <a:lstStyle/>
          <a:p>
            <a:r>
              <a:rPr lang="es-MX" sz="1400" dirty="0"/>
              <a:t>Avanzan las obras en la avenida carrera 68</a:t>
            </a:r>
          </a:p>
          <a:p>
            <a:r>
              <a:rPr lang="es-MX" sz="1400" dirty="0"/>
              <a:t>Grupo 6: entre calles 46 y 66</a:t>
            </a:r>
          </a:p>
        </p:txBody>
      </p:sp>
      <p:sp>
        <p:nvSpPr>
          <p:cNvPr id="2" name="Marcador de texto 1"/>
          <p:cNvSpPr>
            <a:spLocks noGrp="1"/>
          </p:cNvSpPr>
          <p:nvPr>
            <p:ph type="body" sz="quarter" idx="18"/>
          </p:nvPr>
        </p:nvSpPr>
        <p:spPr/>
        <p:txBody>
          <a:bodyPr/>
          <a:lstStyle/>
          <a:p>
            <a:r>
              <a:rPr lang="es-MX" b="1" dirty="0"/>
              <a:t>Contrato IDU 350 de 2020:</a:t>
            </a:r>
          </a:p>
          <a:p>
            <a:r>
              <a:rPr lang="es-MX" dirty="0"/>
              <a:t>Dirección: Av. Carrera 68 No. 53 – 50</a:t>
            </a:r>
          </a:p>
          <a:p>
            <a:r>
              <a:rPr lang="es-MX" dirty="0"/>
              <a:t>Horario: lunes a viernes: 8:00 a.m. a 12:00 m. y </a:t>
            </a:r>
          </a:p>
          <a:p>
            <a:r>
              <a:rPr lang="es-MX" dirty="0"/>
              <a:t>de 1:00 a 4:30 p.m. sábados de 8:00 a 10:30 a.m.</a:t>
            </a:r>
          </a:p>
          <a:p>
            <a:r>
              <a:rPr lang="es-MX" dirty="0"/>
              <a:t>Teléfono: 7550256 / Celular: 3188237884 </a:t>
            </a:r>
          </a:p>
          <a:p>
            <a:r>
              <a:rPr lang="es-MX" dirty="0"/>
              <a:t>Correo electrónico:  </a:t>
            </a:r>
          </a:p>
          <a:p>
            <a:r>
              <a:rPr lang="es-MX" dirty="0"/>
              <a:t>atnciudadanogrupo6av68@gmail.com</a:t>
            </a:r>
          </a:p>
          <a:p>
            <a:r>
              <a:rPr lang="es-MX" dirty="0"/>
              <a:t>Contratista: Consorcio LHS</a:t>
            </a:r>
          </a:p>
          <a:p>
            <a:r>
              <a:rPr lang="es-MX" dirty="0"/>
              <a:t>Interventoría: AYESA Ingeniería y Arquitectura SAU</a:t>
            </a:r>
          </a:p>
        </p:txBody>
      </p:sp>
      <p:pic>
        <p:nvPicPr>
          <p:cNvPr id="10" name="Marcador de posición de imagen 9">
            <a:extLst>
              <a:ext uri="{FF2B5EF4-FFF2-40B4-BE49-F238E27FC236}">
                <a16:creationId xmlns:a16="http://schemas.microsoft.com/office/drawing/2014/main" id="{7D397F95-39AB-78EE-732F-31E0188289CD}"/>
              </a:ext>
            </a:extLst>
          </p:cNvPr>
          <p:cNvPicPr>
            <a:picLocks noGrp="1" noChangeAspect="1"/>
          </p:cNvPicPr>
          <p:nvPr>
            <p:ph type="pic" sz="quarter" idx="21"/>
          </p:nvPr>
        </p:nvPicPr>
        <p:blipFill rotWithShape="1">
          <a:blip r:embed="rId2">
            <a:extLst>
              <a:ext uri="{28A0092B-C50C-407E-A947-70E740481C1C}">
                <a14:useLocalDpi xmlns:a14="http://schemas.microsoft.com/office/drawing/2010/main" val="0"/>
              </a:ext>
            </a:extLst>
          </a:blip>
          <a:srcRect l="19757" r="19757"/>
          <a:stretch/>
        </p:blipFill>
        <p:spPr/>
      </p:pic>
      <p:sp>
        <p:nvSpPr>
          <p:cNvPr id="27" name="Marcador de texto 26"/>
          <p:cNvSpPr>
            <a:spLocks noGrp="1"/>
          </p:cNvSpPr>
          <p:nvPr>
            <p:ph type="body" sz="quarter" idx="20"/>
          </p:nvPr>
        </p:nvSpPr>
        <p:spPr>
          <a:xfrm>
            <a:off x="679269" y="2500636"/>
            <a:ext cx="6062844" cy="2776213"/>
          </a:xfrm>
        </p:spPr>
        <p:txBody>
          <a:bodyPr/>
          <a:lstStyle/>
          <a:p>
            <a:pPr lvl="0">
              <a:buClr>
                <a:schemeClr val="dk1"/>
              </a:buClr>
              <a:buSzPts val="1200"/>
            </a:pPr>
            <a:r>
              <a:rPr lang="es-CO" dirty="0"/>
              <a:t>La Alcaldía Mayor de Bogotá a través del Instituto de Desarrollo Urbano, ha priorizado el avance de este proyecto. Para continuar con las actividades de obra, entre el 24 de octubre de 2024 al 17 de abril de 2025, se realizará </a:t>
            </a:r>
            <a:r>
              <a:rPr lang="es-CO" dirty="0">
                <a:latin typeface="Arial" panose="020B0604020202020204" pitchFamily="34" charset="0"/>
              </a:rPr>
              <a:t>el cierre</a:t>
            </a:r>
            <a:r>
              <a:rPr lang="es-CO" dirty="0"/>
              <a:t> total de zona verde costado occidental (parte interna del andén) </a:t>
            </a:r>
            <a:r>
              <a:rPr lang="es-CO" dirty="0">
                <a:latin typeface="Arial" panose="020B0604020202020204" pitchFamily="34" charset="0"/>
              </a:rPr>
              <a:t>de la avenida 68 entre calle 47 y 48.</a:t>
            </a:r>
            <a:endParaRPr lang="es-CO" sz="600" dirty="0"/>
          </a:p>
          <a:p>
            <a:endParaRPr lang="es-MX" dirty="0"/>
          </a:p>
          <a:p>
            <a:pPr marL="171450" indent="-171450">
              <a:buFont typeface="Arial" panose="020B0604020202020204" pitchFamily="34" charset="0"/>
              <a:buChar char="•"/>
            </a:pPr>
            <a:r>
              <a:rPr lang="es-MX" dirty="0"/>
              <a:t>Avenida 68 calle 47 (46 metros al sur).</a:t>
            </a:r>
          </a:p>
          <a:p>
            <a:pPr marL="171450" indent="-171450">
              <a:buFont typeface="Arial" panose="020B0604020202020204" pitchFamily="34" charset="0"/>
              <a:buChar char="•"/>
            </a:pPr>
            <a:r>
              <a:rPr lang="es-MX" dirty="0"/>
              <a:t>Calle 47 avenida 68 (27 metros al occidente).</a:t>
            </a:r>
          </a:p>
          <a:p>
            <a:pPr marL="171450" indent="-171450">
              <a:buFont typeface="Arial" panose="020B0604020202020204" pitchFamily="34" charset="0"/>
              <a:buChar char="•"/>
            </a:pPr>
            <a:r>
              <a:rPr lang="es-MX" dirty="0"/>
              <a:t>Avenida 68 calle 53 (16 metros al norte).</a:t>
            </a:r>
          </a:p>
          <a:p>
            <a:endParaRPr lang="es-MX" dirty="0"/>
          </a:p>
          <a:p>
            <a:r>
              <a:rPr lang="es-MX" dirty="0"/>
              <a:t>Se garantizarán condiciones seguras para el tránsito vehicular de ciclistas y peatones.</a:t>
            </a:r>
          </a:p>
          <a:p>
            <a:endParaRPr lang="es-MX" dirty="0"/>
          </a:p>
          <a:p>
            <a:r>
              <a:rPr lang="es-MX" dirty="0"/>
              <a:t>Se recomienda atender las indicaciones del personal de tránsito y acatar la señalización de obra, que se realizarán durante las 24 horas. </a:t>
            </a:r>
          </a:p>
          <a:p>
            <a:endParaRPr lang="es-MX" dirty="0"/>
          </a:p>
          <a:p>
            <a:r>
              <a:rPr lang="es-MX" dirty="0"/>
              <a:t>Ofrecemos disculpas por las posibles incomodidades.</a:t>
            </a:r>
          </a:p>
        </p:txBody>
      </p:sp>
      <p:pic>
        <p:nvPicPr>
          <p:cNvPr id="14" name="Marcador de posición de imagen 13"/>
          <p:cNvPicPr>
            <a:picLocks noGrp="1" noChangeAspect="1"/>
          </p:cNvPicPr>
          <p:nvPr>
            <p:ph type="pic" sz="quarter" idx="22"/>
          </p:nvPr>
        </p:nvPicPr>
        <p:blipFill rotWithShape="1">
          <a:blip r:embed="rId3">
            <a:extLst>
              <a:ext uri="{28A0092B-C50C-407E-A947-70E740481C1C}">
                <a14:useLocalDpi xmlns:a14="http://schemas.microsoft.com/office/drawing/2010/main" val="0"/>
              </a:ext>
            </a:extLst>
          </a:blip>
          <a:srcRect t="15444" b="15444"/>
          <a:stretch/>
        </p:blipFill>
        <p:spPr>
          <a:prstGeom prst="rect">
            <a:avLst/>
          </a:prstGeom>
        </p:spPr>
      </p:pic>
      <p:pic>
        <p:nvPicPr>
          <p:cNvPr id="8" name="Google Shape;24;p1"/>
          <p:cNvPicPr preferRelativeResize="0"/>
          <p:nvPr/>
        </p:nvPicPr>
        <p:blipFill rotWithShape="1">
          <a:blip r:embed="rId4">
            <a:alphaModFix/>
          </a:blip>
          <a:srcRect/>
          <a:stretch/>
        </p:blipFill>
        <p:spPr>
          <a:xfrm>
            <a:off x="237140" y="2581401"/>
            <a:ext cx="290945" cy="301772"/>
          </a:xfrm>
          <a:prstGeom prst="rect">
            <a:avLst/>
          </a:prstGeom>
          <a:noFill/>
          <a:ln>
            <a:noFill/>
          </a:ln>
        </p:spPr>
      </p:pic>
      <p:pic>
        <p:nvPicPr>
          <p:cNvPr id="11" name="Google Shape;25;p1"/>
          <p:cNvPicPr preferRelativeResize="0"/>
          <p:nvPr/>
        </p:nvPicPr>
        <p:blipFill rotWithShape="1">
          <a:blip r:embed="rId5">
            <a:alphaModFix/>
          </a:blip>
          <a:srcRect/>
          <a:stretch/>
        </p:blipFill>
        <p:spPr>
          <a:xfrm>
            <a:off x="227615" y="4581265"/>
            <a:ext cx="336265" cy="336265"/>
          </a:xfrm>
          <a:prstGeom prst="rect">
            <a:avLst/>
          </a:prstGeom>
          <a:noFill/>
          <a:ln>
            <a:noFill/>
          </a:ln>
        </p:spPr>
      </p:pic>
      <p:pic>
        <p:nvPicPr>
          <p:cNvPr id="13" name="Google Shape;26;p1"/>
          <p:cNvPicPr preferRelativeResize="0"/>
          <p:nvPr/>
        </p:nvPicPr>
        <p:blipFill rotWithShape="1">
          <a:blip r:embed="rId6">
            <a:alphaModFix/>
          </a:blip>
          <a:srcRect/>
          <a:stretch/>
        </p:blipFill>
        <p:spPr>
          <a:xfrm>
            <a:off x="261884" y="3488307"/>
            <a:ext cx="221030" cy="308791"/>
          </a:xfrm>
          <a:prstGeom prst="rect">
            <a:avLst/>
          </a:prstGeom>
          <a:noFill/>
          <a:ln>
            <a:noFill/>
          </a:ln>
        </p:spPr>
      </p:pic>
      <p:pic>
        <p:nvPicPr>
          <p:cNvPr id="15" name="Google Shape;39;p1" descr="Ciclismo con relleno sólido">
            <a:extLst>
              <a:ext uri="{FF2B5EF4-FFF2-40B4-BE49-F238E27FC236}">
                <a16:creationId xmlns:a16="http://schemas.microsoft.com/office/drawing/2014/main" id="{EE950602-553F-C5F8-E942-6764D7C04EF3}"/>
              </a:ext>
            </a:extLst>
          </p:cNvPr>
          <p:cNvPicPr preferRelativeResize="0"/>
          <p:nvPr/>
        </p:nvPicPr>
        <p:blipFill rotWithShape="1">
          <a:blip r:embed="rId7">
            <a:alphaModFix/>
          </a:blip>
          <a:srcRect/>
          <a:stretch/>
        </p:blipFill>
        <p:spPr>
          <a:xfrm>
            <a:off x="204262" y="4094069"/>
            <a:ext cx="359618" cy="359618"/>
          </a:xfrm>
          <a:prstGeom prst="rect">
            <a:avLst/>
          </a:prstGeom>
          <a:noFill/>
          <a:ln>
            <a:noFill/>
          </a:ln>
        </p:spPr>
      </p:pic>
    </p:spTree>
    <p:extLst>
      <p:ext uri="{BB962C8B-B14F-4D97-AF65-F5344CB8AC3E}">
        <p14:creationId xmlns:p14="http://schemas.microsoft.com/office/powerpoint/2010/main" val="2468893763"/>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3428</TotalTime>
  <Words>239</Words>
  <Application>Microsoft Macintosh PowerPoint</Application>
  <PresentationFormat>Carta (216 x 279 mm)</PresentationFormat>
  <Paragraphs>23</Paragraphs>
  <Slides>1</Slides>
  <Notes>0</Notes>
  <HiddenSlides>0</HiddenSlides>
  <MMClips>0</MMClips>
  <ScaleCrop>false</ScaleCrop>
  <HeadingPairs>
    <vt:vector size="6" baseType="variant">
      <vt:variant>
        <vt:lpstr>Fuentes usadas</vt:lpstr>
      </vt:variant>
      <vt:variant>
        <vt:i4>1</vt:i4>
      </vt:variant>
      <vt:variant>
        <vt:lpstr>Tema</vt:lpstr>
      </vt:variant>
      <vt:variant>
        <vt:i4>1</vt:i4>
      </vt:variant>
      <vt:variant>
        <vt:lpstr>Títulos de diapositiva</vt:lpstr>
      </vt:variant>
      <vt:variant>
        <vt:i4>1</vt:i4>
      </vt:variant>
    </vt:vector>
  </HeadingPairs>
  <TitlesOfParts>
    <vt:vector size="3" baseType="lpstr">
      <vt:lpstr>Arial</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ANA GONZALEZ</dc:creator>
  <cp:lastModifiedBy>Microsoft Office User</cp:lastModifiedBy>
  <cp:revision>179</cp:revision>
  <cp:lastPrinted>2024-10-23T19:45:13Z</cp:lastPrinted>
  <dcterms:created xsi:type="dcterms:W3CDTF">2021-08-17T23:44:59Z</dcterms:created>
  <dcterms:modified xsi:type="dcterms:W3CDTF">2024-10-24T17:38:11Z</dcterms:modified>
</cp:coreProperties>
</file>