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619"/>
    <a:srgbClr val="E2E8AD"/>
    <a:srgbClr val="BED00A"/>
    <a:srgbClr val="D7DE80"/>
    <a:srgbClr val="838F25"/>
    <a:srgbClr val="EFF2D9"/>
    <a:srgbClr val="4D551F"/>
    <a:srgbClr val="C9D650"/>
    <a:srgbClr val="2C301A"/>
    <a:srgbClr val="4C5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7" autoAdjust="0"/>
    <p:restoredTop sz="94660"/>
  </p:normalViewPr>
  <p:slideViewPr>
    <p:cSldViewPr snapToGrid="0">
      <p:cViewPr varScale="1">
        <p:scale>
          <a:sx n="98" d="100"/>
          <a:sy n="98" d="100"/>
        </p:scale>
        <p:origin x="384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sz="quarter" idx="21"/>
          </p:nvPr>
        </p:nvSpPr>
        <p:spPr>
          <a:xfrm>
            <a:off x="128588" y="2972222"/>
            <a:ext cx="3082698" cy="22665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/>
            </a:lvl1pPr>
          </a:lstStyle>
          <a:p>
            <a:endParaRPr lang="es-CO" dirty="0"/>
          </a:p>
        </p:txBody>
      </p:sp>
      <p:sp>
        <p:nvSpPr>
          <p:cNvPr id="7" name="Marcador de posición de imagen 2"/>
          <p:cNvSpPr>
            <a:spLocks noGrp="1"/>
          </p:cNvSpPr>
          <p:nvPr>
            <p:ph type="pic" sz="quarter" idx="22"/>
          </p:nvPr>
        </p:nvSpPr>
        <p:spPr>
          <a:xfrm>
            <a:off x="128588" y="5805113"/>
            <a:ext cx="3082698" cy="22665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/>
            </a:lvl1pPr>
          </a:lstStyle>
          <a:p>
            <a:endParaRPr lang="es-CO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D7F9884-D1D3-A040-8464-1BD7B9A429B5}"/>
              </a:ext>
            </a:extLst>
          </p:cNvPr>
          <p:cNvSpPr/>
          <p:nvPr userDrawn="1"/>
        </p:nvSpPr>
        <p:spPr>
          <a:xfrm>
            <a:off x="128588" y="2543831"/>
            <a:ext cx="3082697" cy="332052"/>
          </a:xfrm>
          <a:prstGeom prst="rect">
            <a:avLst/>
          </a:prstGeom>
          <a:solidFill>
            <a:srgbClr val="A6B6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1600" b="1" dirty="0"/>
              <a:t>Estado</a:t>
            </a:r>
            <a:r>
              <a:rPr lang="es-CO" sz="1600" b="1" baseline="0" dirty="0"/>
              <a:t> anterior</a:t>
            </a:r>
            <a:endParaRPr lang="es-CO" sz="1600" b="1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D7F9884-D1D3-A040-8464-1BD7B9A429B5}"/>
              </a:ext>
            </a:extLst>
          </p:cNvPr>
          <p:cNvSpPr/>
          <p:nvPr userDrawn="1"/>
        </p:nvSpPr>
        <p:spPr>
          <a:xfrm flipH="1">
            <a:off x="128585" y="5360668"/>
            <a:ext cx="3082700" cy="332052"/>
          </a:xfrm>
          <a:prstGeom prst="rect">
            <a:avLst/>
          </a:prstGeom>
          <a:solidFill>
            <a:srgbClr val="A6B6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1600" b="1" dirty="0"/>
              <a:t>Estado</a:t>
            </a:r>
            <a:r>
              <a:rPr lang="es-CO" sz="1600" b="1" baseline="0" dirty="0"/>
              <a:t> actual</a:t>
            </a:r>
            <a:endParaRPr lang="es-CO" sz="1600" b="1" dirty="0"/>
          </a:p>
        </p:txBody>
      </p:sp>
      <p:sp>
        <p:nvSpPr>
          <p:cNvPr id="11" name="Marcador de texto 71">
            <a:extLst>
              <a:ext uri="{FF2B5EF4-FFF2-40B4-BE49-F238E27FC236}">
                <a16:creationId xmlns:a16="http://schemas.microsoft.com/office/drawing/2014/main" id="{AFB549DC-99BD-634E-9F01-6C0A35F1B74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28999" y="2562350"/>
            <a:ext cx="3313114" cy="4609975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/>
            </a:lvl1pPr>
          </a:lstStyle>
          <a:p>
            <a:pPr lvl="0"/>
            <a:endParaRPr lang="es-MX" dirty="0"/>
          </a:p>
        </p:txBody>
      </p:sp>
      <p:sp>
        <p:nvSpPr>
          <p:cNvPr id="13" name="Marcador de texto 75"/>
          <p:cNvSpPr>
            <a:spLocks noGrp="1"/>
          </p:cNvSpPr>
          <p:nvPr>
            <p:ph type="body" sz="quarter" idx="24"/>
          </p:nvPr>
        </p:nvSpPr>
        <p:spPr>
          <a:xfrm>
            <a:off x="3933828" y="7534275"/>
            <a:ext cx="2711767" cy="9334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600" baseline="0"/>
            </a:lvl1pPr>
          </a:lstStyle>
          <a:p>
            <a:pPr lvl="0"/>
            <a:endParaRPr lang="es-CO" dirty="0"/>
          </a:p>
        </p:txBody>
      </p:sp>
      <p:sp>
        <p:nvSpPr>
          <p:cNvPr id="15" name="Marcador de texto 71"/>
          <p:cNvSpPr>
            <a:spLocks noGrp="1"/>
          </p:cNvSpPr>
          <p:nvPr>
            <p:ph type="body" sz="quarter" idx="16"/>
          </p:nvPr>
        </p:nvSpPr>
        <p:spPr>
          <a:xfrm>
            <a:off x="115888" y="1784843"/>
            <a:ext cx="6626225" cy="51576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rgbClr val="838F25"/>
                </a:solidFill>
              </a:defRPr>
            </a:lvl1pPr>
          </a:lstStyle>
          <a:p>
            <a:pPr lvl="0"/>
            <a:endParaRPr lang="es-MX" dirty="0"/>
          </a:p>
        </p:txBody>
      </p:sp>
      <p:sp>
        <p:nvSpPr>
          <p:cNvPr id="16" name="Marcador de texto 73"/>
          <p:cNvSpPr>
            <a:spLocks noGrp="1"/>
          </p:cNvSpPr>
          <p:nvPr>
            <p:ph type="body" sz="quarter" idx="17"/>
          </p:nvPr>
        </p:nvSpPr>
        <p:spPr>
          <a:xfrm>
            <a:off x="115887" y="1363617"/>
            <a:ext cx="6626225" cy="42122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245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" userDrawn="1">
          <p15:clr>
            <a:srgbClr val="FBAE40"/>
          </p15:clr>
        </p15:guide>
        <p15:guide id="2" pos="424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46264"/>
            <a:ext cx="3512457" cy="702684"/>
          </a:xfrm>
          <a:prstGeom prst="rect">
            <a:avLst/>
          </a:prstGeom>
        </p:spPr>
      </p:pic>
      <p:sp>
        <p:nvSpPr>
          <p:cNvPr id="6" name="Rectángulo 5"/>
          <p:cNvSpPr/>
          <p:nvPr userDrawn="1"/>
        </p:nvSpPr>
        <p:spPr>
          <a:xfrm rot="10800000" flipV="1">
            <a:off x="119055" y="800101"/>
            <a:ext cx="6623051" cy="157670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8" y="7281461"/>
            <a:ext cx="6626225" cy="1862539"/>
          </a:xfrm>
          <a:prstGeom prst="rect">
            <a:avLst/>
          </a:prstGeom>
        </p:spPr>
      </p:pic>
      <p:grpSp>
        <p:nvGrpSpPr>
          <p:cNvPr id="9" name="Grupo 8">
            <a:extLst>
              <a:ext uri="{FF2B5EF4-FFF2-40B4-BE49-F238E27FC236}">
                <a16:creationId xmlns:a16="http://schemas.microsoft.com/office/drawing/2014/main" id="{3F4C8B15-DBAF-374D-BAE2-DE3A7090B10D}"/>
              </a:ext>
            </a:extLst>
          </p:cNvPr>
          <p:cNvGrpSpPr/>
          <p:nvPr userDrawn="1"/>
        </p:nvGrpSpPr>
        <p:grpSpPr>
          <a:xfrm>
            <a:off x="115886" y="1"/>
            <a:ext cx="6623051" cy="1335872"/>
            <a:chOff x="115886" y="1"/>
            <a:chExt cx="6623051" cy="1335872"/>
          </a:xfrm>
        </p:grpSpPr>
        <p:pic>
          <p:nvPicPr>
            <p:cNvPr id="10" name="Imagen 9">
              <a:extLst>
                <a:ext uri="{FF2B5EF4-FFF2-40B4-BE49-F238E27FC236}">
                  <a16:creationId xmlns:a16="http://schemas.microsoft.com/office/drawing/2014/main" id="{B44333A6-6A10-1743-B294-8C2AB2F8B7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886" y="1"/>
              <a:ext cx="6623051" cy="1335872"/>
            </a:xfrm>
            <a:prstGeom prst="rect">
              <a:avLst/>
            </a:prstGeom>
          </p:spPr>
        </p:pic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E6BAED9C-4D12-2947-9FAB-FFC7835D23EB}"/>
                </a:ext>
              </a:extLst>
            </p:cNvPr>
            <p:cNvSpPr txBox="1"/>
            <p:nvPr userDrawn="1"/>
          </p:nvSpPr>
          <p:spPr>
            <a:xfrm>
              <a:off x="1260681" y="225632"/>
              <a:ext cx="425553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/>
                <a:t>La Alcaldía Mayor de Bogotá,</a:t>
              </a:r>
            </a:p>
            <a:p>
              <a:pPr algn="ctr"/>
              <a:r>
                <a:rPr lang="es-CO" sz="1200" dirty="0"/>
                <a:t>a través del </a:t>
              </a:r>
              <a:r>
                <a:rPr lang="es-CO" sz="1200" b="1" dirty="0">
                  <a:solidFill>
                    <a:srgbClr val="838F25"/>
                  </a:solidFill>
                </a:rPr>
                <a:t>Instituto de Desarrollo Urbano, </a:t>
              </a:r>
              <a:r>
                <a:rPr lang="es-CO" sz="1200" dirty="0"/>
                <a:t>¡ha priorizado este proyecto, que mejorará la movilidad del sector!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430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Marcador de posición de imagen 21"/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" r="731"/>
          <a:stretch/>
        </p:blipFill>
        <p:spPr/>
      </p:pic>
      <p:pic>
        <p:nvPicPr>
          <p:cNvPr id="24" name="Marcador de posición de imagen 23"/>
          <p:cNvPicPr>
            <a:picLocks noGrp="1" noChangeAspect="1"/>
          </p:cNvPicPr>
          <p:nvPr>
            <p:ph type="pic" sz="quarter" idx="2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7" r="2177"/>
          <a:stretch/>
        </p:blipFill>
        <p:spPr/>
      </p:pic>
      <p:sp>
        <p:nvSpPr>
          <p:cNvPr id="26" name="Marcador de texto 2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s-MX" sz="1200" dirty="0"/>
              <a:t>En este tramo realizamos actividades de conservación que incluyeron el mantenimiento rutinario y periódico en el espacio público y la </a:t>
            </a:r>
            <a:r>
              <a:rPr lang="es-MX" sz="1200" dirty="0" err="1"/>
              <a:t>ciclorruta</a:t>
            </a:r>
            <a:r>
              <a:rPr lang="es-MX" sz="1200" dirty="0"/>
              <a:t>.</a:t>
            </a:r>
          </a:p>
          <a:p>
            <a:endParaRPr lang="es-MX" sz="1200" dirty="0"/>
          </a:p>
          <a:p>
            <a:r>
              <a:rPr lang="es-MX" sz="1200" b="1" dirty="0"/>
              <a:t>Andén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Deshierbe y lavado de los andenes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Reemplazo de losetas y adoquines en mal estado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Nivelación de áreas con hundimientos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Fundida de placa de concreto en andén</a:t>
            </a:r>
          </a:p>
          <a:p>
            <a:endParaRPr lang="es-MX" sz="1200" dirty="0"/>
          </a:p>
          <a:p>
            <a:r>
              <a:rPr lang="es-MX" sz="1200" b="1" dirty="0" err="1"/>
              <a:t>Ciclorruta</a:t>
            </a:r>
            <a:endParaRPr lang="es-MX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Sello de juntas y fisuras. </a:t>
            </a:r>
          </a:p>
          <a:p>
            <a:endParaRPr lang="es-MX" sz="1200" dirty="0"/>
          </a:p>
          <a:p>
            <a:r>
              <a:rPr lang="es-MX" sz="1200" dirty="0"/>
              <a:t>Las obras de conservación del espacio público y </a:t>
            </a:r>
            <a:r>
              <a:rPr lang="es-MX" sz="1200" dirty="0" err="1"/>
              <a:t>ciclorrutas</a:t>
            </a:r>
            <a:r>
              <a:rPr lang="es-MX" sz="1200" dirty="0"/>
              <a:t> ayudan a  mejorar la movilidad, reduciendo los tiempos de desplazamientos de la ciudadanía y mitigando el riesgo de accidentalidad.</a:t>
            </a:r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s-MX" sz="700" dirty="0"/>
              <a:t>Contrato IDU 1794 de 2021:</a:t>
            </a:r>
          </a:p>
          <a:p>
            <a:r>
              <a:rPr lang="es-MX" sz="700" dirty="0"/>
              <a:t>Calle 37 # 28 B - 53, Barrio La soledad</a:t>
            </a:r>
          </a:p>
          <a:p>
            <a:r>
              <a:rPr lang="es-MX" sz="700" dirty="0"/>
              <a:t>L a V de 8:00 a.m. a 1:00 p.m. </a:t>
            </a:r>
          </a:p>
          <a:p>
            <a:r>
              <a:rPr lang="es-MX" sz="700" dirty="0"/>
              <a:t>Líneas de atención a la ciudadanía: 310 771 3249</a:t>
            </a:r>
          </a:p>
          <a:p>
            <a:r>
              <a:rPr lang="es-MX" sz="700" dirty="0"/>
              <a:t>puntoiduespaciopublicog4@gmail.com</a:t>
            </a:r>
          </a:p>
          <a:p>
            <a:r>
              <a:rPr lang="es-MX" sz="700" dirty="0"/>
              <a:t>Contratista: Consorcio Espacio Publico</a:t>
            </a:r>
          </a:p>
          <a:p>
            <a:r>
              <a:rPr lang="es-MX" sz="700" dirty="0"/>
              <a:t>Interventoría: Consorcio SG</a:t>
            </a:r>
          </a:p>
        </p:txBody>
      </p:sp>
      <p:sp>
        <p:nvSpPr>
          <p:cNvPr id="11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115888" y="1631028"/>
            <a:ext cx="6626225" cy="515765"/>
          </a:xfrm>
        </p:spPr>
        <p:txBody>
          <a:bodyPr/>
          <a:lstStyle/>
          <a:p>
            <a:r>
              <a:rPr lang="es-MX" dirty="0"/>
              <a:t>Costado occidental de la carrera 10 entre</a:t>
            </a:r>
          </a:p>
          <a:p>
            <a:r>
              <a:rPr lang="es-MX" dirty="0"/>
              <a:t> avenida La </a:t>
            </a:r>
            <a:r>
              <a:rPr lang="es-MX" dirty="0" err="1"/>
              <a:t>Hortua</a:t>
            </a:r>
            <a:r>
              <a:rPr lang="es-MX" dirty="0"/>
              <a:t> (calle 1) y calle 6</a:t>
            </a:r>
          </a:p>
        </p:txBody>
      </p:sp>
      <p:sp>
        <p:nvSpPr>
          <p:cNvPr id="16" name="Marcador de texto 1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s-MX" sz="1400" dirty="0"/>
              <a:t>Finalización de conservación espacio publico</a:t>
            </a:r>
          </a:p>
        </p:txBody>
      </p:sp>
    </p:spTree>
    <p:extLst>
      <p:ext uri="{BB962C8B-B14F-4D97-AF65-F5344CB8AC3E}">
        <p14:creationId xmlns:p14="http://schemas.microsoft.com/office/powerpoint/2010/main" val="2468893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2526</TotalTime>
  <Words>165</Words>
  <Application>Microsoft Macintosh PowerPoint</Application>
  <PresentationFormat>Carta (216 x 279 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GONZALEZ</dc:creator>
  <cp:lastModifiedBy>Microsoft Office User</cp:lastModifiedBy>
  <cp:revision>152</cp:revision>
  <dcterms:created xsi:type="dcterms:W3CDTF">2021-08-17T23:44:59Z</dcterms:created>
  <dcterms:modified xsi:type="dcterms:W3CDTF">2024-10-24T17:37:41Z</dcterms:modified>
</cp:coreProperties>
</file>