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aniela Rodriguez Diago" initials="PDRD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5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96776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0971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6852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89640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6056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8361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234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52790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67892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4348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CFD-135F-411C-8C88-BCC7429F0C25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80809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1ECFD-135F-411C-8C88-BCC7429F0C25}" type="datetimeFigureOut">
              <a:rPr lang="es-CO" smtClean="0"/>
              <a:t>24/11/2017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7CABA-002C-46E0-8624-0CC6DB2981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566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CuadroTexto"/>
          <p:cNvSpPr txBox="1"/>
          <p:nvPr/>
        </p:nvSpPr>
        <p:spPr>
          <a:xfrm>
            <a:off x="144740" y="2204864"/>
            <a:ext cx="41854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 smtClean="0">
                <a:latin typeface="Arial Rounded MT Bold" panose="020F0704030504030204" pitchFamily="34" charset="0"/>
              </a:rPr>
              <a:t>Queremos que conozca todas las actividades que hemos realizado para hacer realidad este proyecto, que beneficia a los habitantes del sur-norte-oriente-occidente de la </a:t>
            </a:r>
            <a:r>
              <a:rPr lang="es-ES" sz="1200" dirty="0" smtClean="0">
                <a:latin typeface="Arial Rounded MT Bold" panose="020F0704030504030204" pitchFamily="34" charset="0"/>
              </a:rPr>
              <a:t>ciudad</a:t>
            </a:r>
            <a:r>
              <a:rPr lang="es-ES" sz="1200" dirty="0" smtClean="0">
                <a:latin typeface="Arial Rounded MT Bold" panose="020F0704030504030204" pitchFamily="34" charset="0"/>
              </a:rPr>
              <a:t>, (</a:t>
            </a:r>
            <a:r>
              <a:rPr lang="es-E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escoger </a:t>
            </a:r>
            <a:r>
              <a:rPr lang="es-ES" sz="900" dirty="0">
                <a:latin typeface="Arial" panose="020B0604020202020204" pitchFamily="34" charset="0"/>
                <a:cs typeface="Arial" panose="020B0604020202020204" pitchFamily="34" charset="0"/>
              </a:rPr>
              <a:t>la o las zonas o mencionar los barios o la localidad)</a:t>
            </a:r>
            <a:r>
              <a:rPr lang="es-ES" sz="1200" dirty="0" smtClean="0">
                <a:latin typeface="Arial Rounded MT Bold" panose="020F0704030504030204" pitchFamily="34" charset="0"/>
              </a:rPr>
              <a:t> </a:t>
            </a:r>
            <a:r>
              <a:rPr lang="es-ES" sz="1200" dirty="0" smtClean="0">
                <a:latin typeface="Arial Rounded MT Bold" panose="020F0704030504030204" pitchFamily="34" charset="0"/>
              </a:rPr>
              <a:t>así como las recomendaciones para su conservación.  </a:t>
            </a:r>
          </a:p>
          <a:p>
            <a:pPr algn="just"/>
            <a:endParaRPr lang="es-ES" sz="1200" dirty="0" smtClean="0">
              <a:latin typeface="Arial Rounded MT Bold" panose="020F0704030504030204" pitchFamily="34" charset="0"/>
            </a:endParaRPr>
          </a:p>
          <a:p>
            <a:pPr algn="just"/>
            <a:r>
              <a:rPr lang="es-ES" sz="1200" dirty="0" smtClean="0">
                <a:latin typeface="Arial Rounded MT Bold" panose="020F0704030504030204" pitchFamily="34" charset="0"/>
              </a:rPr>
              <a:t> </a:t>
            </a:r>
            <a:endParaRPr lang="es-CO" sz="1200" dirty="0" smtClean="0">
              <a:latin typeface="Arial Rounded MT Bold" panose="020F0704030504030204" pitchFamily="34" charset="0"/>
            </a:endParaRPr>
          </a:p>
          <a:p>
            <a:endParaRPr lang="es-CO" sz="1200" dirty="0"/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13" name="12 Grupo"/>
          <p:cNvGrpSpPr/>
          <p:nvPr/>
        </p:nvGrpSpPr>
        <p:grpSpPr>
          <a:xfrm>
            <a:off x="155509" y="188640"/>
            <a:ext cx="4292982" cy="2088233"/>
            <a:chOff x="135002" y="116632"/>
            <a:chExt cx="4292982" cy="2088233"/>
          </a:xfrm>
          <a:solidFill>
            <a:srgbClr val="00B0F0"/>
          </a:solidFill>
        </p:grpSpPr>
        <p:sp>
          <p:nvSpPr>
            <p:cNvPr id="11" name="10 Rectángulo redondeado"/>
            <p:cNvSpPr/>
            <p:nvPr/>
          </p:nvSpPr>
          <p:spPr>
            <a:xfrm>
              <a:off x="135002" y="116632"/>
              <a:ext cx="4292982" cy="1584176"/>
            </a:xfrm>
            <a:prstGeom prst="roundRect">
              <a:avLst>
                <a:gd name="adj" fmla="val 1313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2" name="11 Triángulo isósceles"/>
            <p:cNvSpPr/>
            <p:nvPr/>
          </p:nvSpPr>
          <p:spPr>
            <a:xfrm rot="10800000">
              <a:off x="323527" y="1700809"/>
              <a:ext cx="3888432" cy="504056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  <p:sp>
        <p:nvSpPr>
          <p:cNvPr id="23" name="22 CuadroTexto"/>
          <p:cNvSpPr txBox="1"/>
          <p:nvPr/>
        </p:nvSpPr>
        <p:spPr>
          <a:xfrm>
            <a:off x="342928" y="563196"/>
            <a:ext cx="39872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La construcción de </a:t>
            </a:r>
            <a:r>
              <a:rPr lang="es-CO" sz="2400" b="1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xxxxx</a:t>
            </a:r>
            <a:endParaRPr lang="es-CO" sz="2400" b="1" dirty="0" smtClean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s-CO" sz="24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¡Ya es una realidad!</a:t>
            </a:r>
          </a:p>
          <a:p>
            <a:pPr algn="ctr"/>
            <a:r>
              <a:rPr lang="es-CO" sz="24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</a:p>
          <a:p>
            <a:pPr algn="ctr"/>
            <a:endParaRPr lang="es-CO" sz="2400" b="1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grpSp>
        <p:nvGrpSpPr>
          <p:cNvPr id="24" name="23 Grupo"/>
          <p:cNvGrpSpPr/>
          <p:nvPr/>
        </p:nvGrpSpPr>
        <p:grpSpPr>
          <a:xfrm>
            <a:off x="0" y="5948088"/>
            <a:ext cx="4572001" cy="865288"/>
            <a:chOff x="0" y="5948088"/>
            <a:chExt cx="4572001" cy="865288"/>
          </a:xfrm>
        </p:grpSpPr>
        <p:cxnSp>
          <p:nvCxnSpPr>
            <p:cNvPr id="38" name="37 Conector recto"/>
            <p:cNvCxnSpPr/>
            <p:nvPr/>
          </p:nvCxnSpPr>
          <p:spPr>
            <a:xfrm>
              <a:off x="0" y="5948088"/>
              <a:ext cx="4572001" cy="1"/>
            </a:xfrm>
            <a:prstGeom prst="line">
              <a:avLst/>
            </a:prstGeom>
            <a:ln w="38100">
              <a:solidFill>
                <a:srgbClr val="00B0F0">
                  <a:alpha val="6117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38 Conector recto"/>
            <p:cNvCxnSpPr/>
            <p:nvPr/>
          </p:nvCxnSpPr>
          <p:spPr>
            <a:xfrm>
              <a:off x="1887080" y="6086643"/>
              <a:ext cx="0" cy="654725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39 Rectángulo"/>
            <p:cNvSpPr/>
            <p:nvPr/>
          </p:nvSpPr>
          <p:spPr>
            <a:xfrm>
              <a:off x="1880249" y="5966990"/>
              <a:ext cx="1179583" cy="8463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ES" sz="700" b="1" dirty="0" smtClean="0">
                  <a:latin typeface="Arial Narrow" panose="020B0606020202030204" pitchFamily="34" charset="0"/>
                </a:rPr>
                <a:t>IDU en línea:</a:t>
              </a:r>
            </a:p>
            <a:p>
              <a:r>
                <a:rPr lang="es-ES" sz="700" dirty="0" smtClean="0">
                  <a:latin typeface="Arial Narrow" panose="020B0606020202030204" pitchFamily="34" charset="0"/>
                </a:rPr>
                <a:t>www.idu.gov.co</a:t>
              </a:r>
            </a:p>
            <a:p>
              <a:r>
                <a:rPr lang="es-ES" sz="700" dirty="0" smtClean="0">
                  <a:latin typeface="Arial Narrow" panose="020B0606020202030204" pitchFamily="34" charset="0"/>
                </a:rPr>
                <a:t>Línea gratuita:  </a:t>
              </a:r>
            </a:p>
            <a:p>
              <a:r>
                <a:rPr lang="es-ES" sz="700" dirty="0" smtClean="0">
                  <a:latin typeface="Arial Narrow" panose="020B0606020202030204" pitchFamily="34" charset="0"/>
                </a:rPr>
                <a:t>01800 0910312</a:t>
              </a:r>
            </a:p>
            <a:p>
              <a:r>
                <a:rPr lang="es-ES" sz="700" dirty="0" smtClean="0">
                  <a:latin typeface="Arial Narrow" panose="020B0606020202030204" pitchFamily="34" charset="0"/>
                </a:rPr>
                <a:t>Atención al ciudadano:</a:t>
              </a:r>
            </a:p>
            <a:p>
              <a:r>
                <a:rPr lang="es-ES" sz="700" dirty="0" smtClean="0">
                  <a:latin typeface="Arial Narrow" panose="020B0606020202030204" pitchFamily="34" charset="0"/>
                </a:rPr>
                <a:t>341 22 14 – 338 75 55</a:t>
              </a:r>
            </a:p>
            <a:p>
              <a:r>
                <a:rPr lang="es-ES" sz="700" dirty="0" smtClean="0">
                  <a:latin typeface="Arial Narrow" panose="020B0606020202030204" pitchFamily="34" charset="0"/>
                </a:rPr>
                <a:t>atnciudadano@idu.gov.co</a:t>
              </a:r>
              <a:endParaRPr lang="es-CO" sz="700" dirty="0">
                <a:latin typeface="Arial Narrow" panose="020B0606020202030204" pitchFamily="34" charset="0"/>
              </a:endParaRPr>
            </a:p>
          </p:txBody>
        </p:sp>
        <p:pic>
          <p:nvPicPr>
            <p:cNvPr id="41" name="Picture 4" descr="F:\comunidad comunicaciones\logo Bogotá Mejor para Todos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9096" y="6121684"/>
              <a:ext cx="1111885" cy="503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2" name="41 CuadroTexto"/>
            <p:cNvSpPr txBox="1"/>
            <p:nvPr/>
          </p:nvSpPr>
          <p:spPr>
            <a:xfrm>
              <a:off x="565394" y="6021288"/>
              <a:ext cx="1321686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altLang="es-CO" sz="700" b="1" dirty="0" smtClean="0">
                  <a:latin typeface="Arial Narrow" pitchFamily="34" charset="0"/>
                </a:rPr>
                <a:t>Más información sobre el proyecto en:</a:t>
              </a:r>
            </a:p>
            <a:p>
              <a:r>
                <a:rPr lang="es-ES" altLang="es-CO" sz="700" dirty="0" smtClean="0">
                  <a:latin typeface="Arial Narrow" pitchFamily="34" charset="0"/>
                </a:rPr>
                <a:t>Dirección (si aplica) </a:t>
              </a:r>
            </a:p>
            <a:p>
              <a:r>
                <a:rPr lang="es-ES" altLang="es-CO" sz="700" dirty="0" smtClean="0">
                  <a:latin typeface="Arial Narrow" pitchFamily="34" charset="0"/>
                </a:rPr>
                <a:t>Horario de atención</a:t>
              </a:r>
            </a:p>
            <a:p>
              <a:r>
                <a:rPr lang="es-ES" altLang="es-CO" sz="700" dirty="0" smtClean="0">
                  <a:latin typeface="Arial Narrow" pitchFamily="34" charset="0"/>
                </a:rPr>
                <a:t>Teléfonos: </a:t>
              </a:r>
            </a:p>
            <a:p>
              <a:r>
                <a:rPr lang="es-ES" altLang="es-CO" sz="700" dirty="0" smtClean="0">
                  <a:latin typeface="Arial Narrow" pitchFamily="34" charset="0"/>
                </a:rPr>
                <a:t>Correo electrónico: </a:t>
              </a:r>
              <a:endParaRPr lang="es-CO" sz="700" dirty="0"/>
            </a:p>
          </p:txBody>
        </p:sp>
        <p:pic>
          <p:nvPicPr>
            <p:cNvPr id="43" name="42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4740" y="6050465"/>
              <a:ext cx="394812" cy="618895"/>
            </a:xfrm>
            <a:prstGeom prst="rect">
              <a:avLst/>
            </a:prstGeom>
          </p:spPr>
        </p:pic>
      </p:grpSp>
      <p:sp>
        <p:nvSpPr>
          <p:cNvPr id="44" name="43 CuadroTexto"/>
          <p:cNvSpPr txBox="1"/>
          <p:nvPr/>
        </p:nvSpPr>
        <p:spPr>
          <a:xfrm>
            <a:off x="197514" y="188640"/>
            <a:ext cx="279031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Volante: 1 Fecha: XXXX  Localidades: </a:t>
            </a:r>
            <a:r>
              <a:rPr lang="es-CO" sz="6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xxxxxx</a:t>
            </a:r>
            <a:r>
              <a:rPr lang="es-CO" sz="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 Contrato:  </a:t>
            </a:r>
            <a:r>
              <a:rPr lang="es-CO" sz="6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xxxx</a:t>
            </a:r>
            <a:r>
              <a:rPr lang="es-CO" sz="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de </a:t>
            </a:r>
            <a:r>
              <a:rPr lang="es-CO" sz="6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xxxx</a:t>
            </a:r>
            <a:r>
              <a:rPr lang="es-CO" sz="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endParaRPr lang="es-CO" sz="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28" name="27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011686"/>
            <a:ext cx="331086" cy="323336"/>
          </a:xfrm>
          <a:prstGeom prst="rect">
            <a:avLst/>
          </a:prstGeom>
        </p:spPr>
      </p:pic>
      <p:pic>
        <p:nvPicPr>
          <p:cNvPr id="29" name="2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900" y="4815789"/>
            <a:ext cx="331086" cy="269395"/>
          </a:xfrm>
          <a:prstGeom prst="rect">
            <a:avLst/>
          </a:prstGeom>
        </p:spPr>
      </p:pic>
      <p:pic>
        <p:nvPicPr>
          <p:cNvPr id="30" name="29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88" y="4367570"/>
            <a:ext cx="331396" cy="331396"/>
          </a:xfrm>
          <a:prstGeom prst="rect">
            <a:avLst/>
          </a:prstGeom>
        </p:spPr>
      </p:pic>
      <p:sp>
        <p:nvSpPr>
          <p:cNvPr id="31" name="30 CuadroTexto"/>
          <p:cNvSpPr txBox="1"/>
          <p:nvPr/>
        </p:nvSpPr>
        <p:spPr>
          <a:xfrm>
            <a:off x="1426523" y="4005064"/>
            <a:ext cx="23865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/>
              <a:t>Escriba  la fecha de la reunión</a:t>
            </a:r>
            <a:endParaRPr lang="es-CO" sz="1400" dirty="0"/>
          </a:p>
        </p:txBody>
      </p:sp>
      <p:sp>
        <p:nvSpPr>
          <p:cNvPr id="32" name="31 CuadroTexto"/>
          <p:cNvSpPr txBox="1"/>
          <p:nvPr/>
        </p:nvSpPr>
        <p:spPr>
          <a:xfrm>
            <a:off x="1403648" y="4374467"/>
            <a:ext cx="23865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/>
              <a:t>Escriba  la hora de la reunión</a:t>
            </a:r>
            <a:endParaRPr lang="es-CO" sz="1400" dirty="0"/>
          </a:p>
        </p:txBody>
      </p:sp>
      <p:sp>
        <p:nvSpPr>
          <p:cNvPr id="33" name="32 CuadroTexto"/>
          <p:cNvSpPr txBox="1"/>
          <p:nvPr/>
        </p:nvSpPr>
        <p:spPr>
          <a:xfrm>
            <a:off x="1419648" y="4808687"/>
            <a:ext cx="23865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/>
              <a:t>Escriba  el lugar de la reunión</a:t>
            </a:r>
            <a:endParaRPr lang="es-CO" sz="1400" dirty="0"/>
          </a:p>
        </p:txBody>
      </p:sp>
      <p:sp>
        <p:nvSpPr>
          <p:cNvPr id="34" name="33 CuadroTexto"/>
          <p:cNvSpPr txBox="1"/>
          <p:nvPr/>
        </p:nvSpPr>
        <p:spPr>
          <a:xfrm>
            <a:off x="155509" y="5445224"/>
            <a:ext cx="4306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900" dirty="0" smtClean="0">
                <a:latin typeface="Arial Rounded MT Bold" panose="020F0704030504030204" pitchFamily="34" charset="0"/>
              </a:rPr>
              <a:t>Contamos con su participación. </a:t>
            </a:r>
            <a:endParaRPr lang="es-CO" sz="900" dirty="0" smtClean="0">
              <a:latin typeface="Arial Rounded MT Bold" panose="020F0704030504030204" pitchFamily="34" charset="0"/>
            </a:endParaRPr>
          </a:p>
          <a:p>
            <a:pPr algn="ctr"/>
            <a:r>
              <a:rPr lang="es-CO" sz="900" dirty="0" smtClean="0">
                <a:latin typeface="Arial Rounded MT Bold" panose="020F0704030504030204" pitchFamily="34" charset="0"/>
              </a:rPr>
              <a:t>Más </a:t>
            </a:r>
            <a:r>
              <a:rPr lang="es-CO" sz="900" dirty="0" smtClean="0">
                <a:latin typeface="Arial Rounded MT Bold" panose="020F0704030504030204" pitchFamily="34" charset="0"/>
              </a:rPr>
              <a:t>información en nuestro PUNTO IDU </a:t>
            </a:r>
            <a:r>
              <a:rPr lang="es-CO" sz="900" dirty="0" smtClean="0">
                <a:latin typeface="Arial Rounded MT Bold" panose="020F0704030504030204" pitchFamily="34" charset="0"/>
              </a:rPr>
              <a:t> de </a:t>
            </a:r>
            <a:r>
              <a:rPr lang="es-CO" sz="900" dirty="0" smtClean="0">
                <a:latin typeface="Arial Rounded MT Bold" panose="020F0704030504030204" pitchFamily="34" charset="0"/>
              </a:rPr>
              <a:t>Atención al Ciudadano. </a:t>
            </a:r>
          </a:p>
        </p:txBody>
      </p:sp>
      <p:sp>
        <p:nvSpPr>
          <p:cNvPr id="35" name="34 CuadroTexto"/>
          <p:cNvSpPr txBox="1"/>
          <p:nvPr/>
        </p:nvSpPr>
        <p:spPr>
          <a:xfrm>
            <a:off x="1412538" y="3450486"/>
            <a:ext cx="3231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 dirty="0" smtClean="0"/>
              <a:t>Reunión de Finalización</a:t>
            </a:r>
            <a:endParaRPr lang="es-CO" sz="1600" b="1" dirty="0"/>
          </a:p>
        </p:txBody>
      </p:sp>
    </p:spTree>
    <p:extLst>
      <p:ext uri="{BB962C8B-B14F-4D97-AF65-F5344CB8AC3E}">
        <p14:creationId xmlns:p14="http://schemas.microsoft.com/office/powerpoint/2010/main" val="32878134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153</Words>
  <Application>Microsoft Office PowerPoint</Application>
  <PresentationFormat>Presentación en pantalla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IDU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IDU</dc:creator>
  <cp:lastModifiedBy>IDU</cp:lastModifiedBy>
  <cp:revision>9</cp:revision>
  <dcterms:created xsi:type="dcterms:W3CDTF">2017-09-14T15:39:50Z</dcterms:created>
  <dcterms:modified xsi:type="dcterms:W3CDTF">2017-11-24T13:12:46Z</dcterms:modified>
</cp:coreProperties>
</file>