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aniela Rodriguez Diago" initials="PDRD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122" y="108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7FF3-B4BC-49DF-95D2-8BC40867812D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5F9-7B0D-4205-BE2D-CF04963706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7920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7FF3-B4BC-49DF-95D2-8BC40867812D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5F9-7B0D-4205-BE2D-CF04963706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3075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7FF3-B4BC-49DF-95D2-8BC40867812D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5F9-7B0D-4205-BE2D-CF04963706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50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7FF3-B4BC-49DF-95D2-8BC40867812D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5F9-7B0D-4205-BE2D-CF04963706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5576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7FF3-B4BC-49DF-95D2-8BC40867812D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5F9-7B0D-4205-BE2D-CF04963706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285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7FF3-B4BC-49DF-95D2-8BC40867812D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5F9-7B0D-4205-BE2D-CF04963706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6661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7FF3-B4BC-49DF-95D2-8BC40867812D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5F9-7B0D-4205-BE2D-CF04963706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185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7FF3-B4BC-49DF-95D2-8BC40867812D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5F9-7B0D-4205-BE2D-CF04963706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5247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7FF3-B4BC-49DF-95D2-8BC40867812D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5F9-7B0D-4205-BE2D-CF04963706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6329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7FF3-B4BC-49DF-95D2-8BC40867812D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5F9-7B0D-4205-BE2D-CF04963706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9448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7FF3-B4BC-49DF-95D2-8BC40867812D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5F9-7B0D-4205-BE2D-CF04963706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973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D7FF3-B4BC-49DF-95D2-8BC40867812D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DB5F9-7B0D-4205-BE2D-CF04963706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077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41 Grupo"/>
          <p:cNvGrpSpPr/>
          <p:nvPr/>
        </p:nvGrpSpPr>
        <p:grpSpPr>
          <a:xfrm>
            <a:off x="155508" y="188640"/>
            <a:ext cx="6439473" cy="2284199"/>
            <a:chOff x="135002" y="116632"/>
            <a:chExt cx="4292982" cy="2088233"/>
          </a:xfrm>
          <a:solidFill>
            <a:srgbClr val="00B0F0"/>
          </a:solidFill>
        </p:grpSpPr>
        <p:sp>
          <p:nvSpPr>
            <p:cNvPr id="43" name="42 Rectángulo redondeado"/>
            <p:cNvSpPr/>
            <p:nvPr/>
          </p:nvSpPr>
          <p:spPr>
            <a:xfrm>
              <a:off x="135002" y="116632"/>
              <a:ext cx="4292982" cy="1584176"/>
            </a:xfrm>
            <a:prstGeom prst="roundRect">
              <a:avLst>
                <a:gd name="adj" fmla="val 1313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44" name="43 Triángulo isósceles"/>
            <p:cNvSpPr/>
            <p:nvPr/>
          </p:nvSpPr>
          <p:spPr>
            <a:xfrm rot="10800000">
              <a:off x="323527" y="1700809"/>
              <a:ext cx="3888432" cy="504056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sp>
        <p:nvSpPr>
          <p:cNvPr id="23" name="22 CuadroTexto"/>
          <p:cNvSpPr txBox="1"/>
          <p:nvPr/>
        </p:nvSpPr>
        <p:spPr>
          <a:xfrm>
            <a:off x="367580" y="666725"/>
            <a:ext cx="60137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INICIA</a:t>
            </a:r>
          </a:p>
          <a:p>
            <a:pPr algn="ctr"/>
            <a:r>
              <a:rPr lang="es-CO" sz="24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la construcción de </a:t>
            </a:r>
          </a:p>
          <a:p>
            <a:pPr algn="ctr"/>
            <a:r>
              <a:rPr lang="es-CO" sz="24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(nombre del proyecto)</a:t>
            </a:r>
          </a:p>
          <a:p>
            <a:pPr algn="ctr"/>
            <a:endParaRPr lang="es-CO" sz="12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476672" y="2829867"/>
            <a:ext cx="58527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Inicia la etapa constructiva de este proyecto que mejorará la calidad de vida de los habitantes del 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(sur-norte-oriente-occidente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escoger la que más se acomode) de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ciudad; y (escriba otro beneficio). </a:t>
            </a:r>
          </a:p>
          <a:p>
            <a:pPr algn="just"/>
            <a:endParaRPr lang="es-E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Durante esta etapa se realizarán las actividades:  (escriba las actividades), que harán realidad este proyecto, que contará con (xx Kilómetros, calzadas, en general características del proyecto).</a:t>
            </a:r>
          </a:p>
          <a:p>
            <a:pPr algn="just"/>
            <a:endParaRPr lang="es-E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4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El Punto IDU de Atención al Ciudadano, está a su disposición para brindar información adicional sobre la obra</a:t>
            </a:r>
            <a:r>
              <a:rPr lang="es-CO" sz="14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. </a:t>
            </a: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13452" y="318586"/>
            <a:ext cx="335373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7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Volante: 1 Fecha: XXXX   Localidad:  </a:t>
            </a:r>
            <a:r>
              <a:rPr lang="es-CO" sz="7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xxxxxxxx</a:t>
            </a:r>
            <a:r>
              <a:rPr lang="es-CO" sz="7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 Contrato:   </a:t>
            </a:r>
            <a:r>
              <a:rPr lang="es-CO" sz="7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</a:t>
            </a:r>
            <a:r>
              <a:rPr lang="es-CO" sz="7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de </a:t>
            </a:r>
            <a:r>
              <a:rPr lang="es-CO" sz="7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</a:t>
            </a:r>
            <a:endParaRPr lang="es-CO" sz="7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grpSp>
        <p:nvGrpSpPr>
          <p:cNvPr id="46" name="45 Grupo"/>
          <p:cNvGrpSpPr/>
          <p:nvPr/>
        </p:nvGrpSpPr>
        <p:grpSpPr>
          <a:xfrm>
            <a:off x="-62737" y="8100392"/>
            <a:ext cx="6890005" cy="973200"/>
            <a:chOff x="-32005" y="8100392"/>
            <a:chExt cx="6890005" cy="973200"/>
          </a:xfrm>
        </p:grpSpPr>
        <p:cxnSp>
          <p:nvCxnSpPr>
            <p:cNvPr id="47" name="46 Conector recto"/>
            <p:cNvCxnSpPr/>
            <p:nvPr/>
          </p:nvCxnSpPr>
          <p:spPr>
            <a:xfrm flipV="1">
              <a:off x="-32005" y="8100392"/>
              <a:ext cx="6890005" cy="10816"/>
            </a:xfrm>
            <a:prstGeom prst="line">
              <a:avLst/>
            </a:prstGeom>
            <a:ln w="38100">
              <a:solidFill>
                <a:srgbClr val="00B0F0">
                  <a:alpha val="6117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" name="47 Grupo"/>
            <p:cNvGrpSpPr/>
            <p:nvPr/>
          </p:nvGrpSpPr>
          <p:grpSpPr>
            <a:xfrm>
              <a:off x="2848560" y="8227206"/>
              <a:ext cx="1660560" cy="846386"/>
              <a:chOff x="2101566" y="8227206"/>
              <a:chExt cx="1660560" cy="846386"/>
            </a:xfrm>
          </p:grpSpPr>
          <p:cxnSp>
            <p:nvCxnSpPr>
              <p:cNvPr id="51" name="50 Conector recto"/>
              <p:cNvCxnSpPr/>
              <p:nvPr/>
            </p:nvCxnSpPr>
            <p:spPr>
              <a:xfrm>
                <a:off x="2111741" y="8352236"/>
                <a:ext cx="0" cy="659805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51 Rectángulo"/>
              <p:cNvSpPr/>
              <p:nvPr/>
            </p:nvSpPr>
            <p:spPr>
              <a:xfrm>
                <a:off x="2101566" y="8227206"/>
                <a:ext cx="1660560" cy="8463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ES" sz="700" b="1" dirty="0" smtClean="0">
                    <a:latin typeface="Arial Rounded MT Bold" panose="020F0704030504030204" pitchFamily="34" charset="0"/>
                  </a:rPr>
                  <a:t>IDU en línea:</a:t>
                </a:r>
              </a:p>
              <a:p>
                <a:r>
                  <a:rPr lang="es-ES" sz="700" dirty="0" smtClean="0">
                    <a:latin typeface="Arial Rounded MT Bold" panose="020F0704030504030204" pitchFamily="34" charset="0"/>
                  </a:rPr>
                  <a:t>www.idu.gov.co</a:t>
                </a:r>
              </a:p>
              <a:p>
                <a:r>
                  <a:rPr lang="es-ES" sz="700" dirty="0" smtClean="0">
                    <a:latin typeface="Arial Rounded MT Bold" panose="020F0704030504030204" pitchFamily="34" charset="0"/>
                  </a:rPr>
                  <a:t>Línea gratuita: </a:t>
                </a:r>
              </a:p>
              <a:p>
                <a:r>
                  <a:rPr lang="es-ES" sz="700" dirty="0" smtClean="0">
                    <a:latin typeface="Arial Rounded MT Bold" panose="020F0704030504030204" pitchFamily="34" charset="0"/>
                  </a:rPr>
                  <a:t>01800 0910312</a:t>
                </a:r>
              </a:p>
              <a:p>
                <a:r>
                  <a:rPr lang="es-ES" sz="700" dirty="0" smtClean="0">
                    <a:latin typeface="Arial Rounded MT Bold" panose="020F0704030504030204" pitchFamily="34" charset="0"/>
                  </a:rPr>
                  <a:t>Atención al ciudadano:</a:t>
                </a:r>
              </a:p>
              <a:p>
                <a:r>
                  <a:rPr lang="es-ES" sz="700" dirty="0" smtClean="0">
                    <a:latin typeface="Arial Rounded MT Bold" panose="020F0704030504030204" pitchFamily="34" charset="0"/>
                  </a:rPr>
                  <a:t>341 22 14 – 338 75 55</a:t>
                </a:r>
              </a:p>
              <a:p>
                <a:r>
                  <a:rPr lang="es-ES" sz="700" dirty="0" smtClean="0">
                    <a:latin typeface="Arial Rounded MT Bold" panose="020F0704030504030204" pitchFamily="34" charset="0"/>
                  </a:rPr>
                  <a:t>atnciudadano@idu.gov.co</a:t>
                </a:r>
                <a:endParaRPr lang="es-CO" sz="700" dirty="0">
                  <a:latin typeface="Arial Rounded MT Bold" panose="020F0704030504030204" pitchFamily="34" charset="0"/>
                </a:endParaRPr>
              </a:p>
            </p:txBody>
          </p:sp>
        </p:grpSp>
        <p:pic>
          <p:nvPicPr>
            <p:cNvPr id="49" name="Picture 4" descr="F:\comunidad comunicaciones\logo Bogotá Mejor para Todos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1051" y="8227206"/>
              <a:ext cx="1656184" cy="749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49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9257" y="8285276"/>
              <a:ext cx="455447" cy="713945"/>
            </a:xfrm>
            <a:prstGeom prst="rect">
              <a:avLst/>
            </a:prstGeom>
          </p:spPr>
        </p:pic>
      </p:grpSp>
      <p:sp>
        <p:nvSpPr>
          <p:cNvPr id="53" name="52 CuadroTexto"/>
          <p:cNvSpPr txBox="1"/>
          <p:nvPr/>
        </p:nvSpPr>
        <p:spPr>
          <a:xfrm>
            <a:off x="805980" y="8328610"/>
            <a:ext cx="18643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es-CO" sz="800" b="1" dirty="0" smtClean="0">
                <a:latin typeface="Arial Narrow" pitchFamily="34" charset="0"/>
              </a:rPr>
              <a:t>Más información sobre el proyecto en:</a:t>
            </a:r>
          </a:p>
          <a:p>
            <a:r>
              <a:rPr lang="es-ES" altLang="es-CO" sz="800" dirty="0" smtClean="0">
                <a:latin typeface="Arial Narrow" pitchFamily="34" charset="0"/>
              </a:rPr>
              <a:t>Dirección (si aplica) </a:t>
            </a:r>
          </a:p>
          <a:p>
            <a:r>
              <a:rPr lang="es-ES" altLang="es-CO" sz="800" dirty="0" smtClean="0">
                <a:latin typeface="Arial Narrow" pitchFamily="34" charset="0"/>
              </a:rPr>
              <a:t>Horario de atención</a:t>
            </a:r>
          </a:p>
          <a:p>
            <a:r>
              <a:rPr lang="es-ES" altLang="es-CO" sz="800" dirty="0" smtClean="0">
                <a:latin typeface="Arial Narrow" pitchFamily="34" charset="0"/>
              </a:rPr>
              <a:t>Teléfonos: </a:t>
            </a:r>
          </a:p>
          <a:p>
            <a:r>
              <a:rPr lang="es-ES" altLang="es-CO" sz="800" dirty="0" smtClean="0">
                <a:latin typeface="Arial Narrow" pitchFamily="34" charset="0"/>
              </a:rPr>
              <a:t>Correo electrónico: </a:t>
            </a:r>
            <a:endParaRPr lang="es-CO" sz="800" dirty="0"/>
          </a:p>
        </p:txBody>
      </p:sp>
      <p:sp>
        <p:nvSpPr>
          <p:cNvPr id="19" name="18 Rectángulo"/>
          <p:cNvSpPr/>
          <p:nvPr/>
        </p:nvSpPr>
        <p:spPr>
          <a:xfrm>
            <a:off x="392137" y="5580112"/>
            <a:ext cx="3540920" cy="24382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err="1" smtClean="0">
                <a:solidFill>
                  <a:schemeClr val="tx1"/>
                </a:solidFill>
              </a:rPr>
              <a:t>Render</a:t>
            </a:r>
            <a:r>
              <a:rPr lang="es-CO" dirty="0" smtClean="0">
                <a:solidFill>
                  <a:schemeClr val="tx1"/>
                </a:solidFill>
              </a:rPr>
              <a:t> del proyecto</a:t>
            </a:r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513929" y="7724752"/>
            <a:ext cx="561290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" dirty="0" smtClean="0"/>
              <a:t>*Estas imágenes corresponden a una ilustración, y pueden estar sujetas a cambios en esta etapa.</a:t>
            </a:r>
            <a:endParaRPr lang="es-CO" sz="600" dirty="0"/>
          </a:p>
        </p:txBody>
      </p:sp>
      <p:grpSp>
        <p:nvGrpSpPr>
          <p:cNvPr id="21" name="20 Grupo"/>
          <p:cNvGrpSpPr/>
          <p:nvPr/>
        </p:nvGrpSpPr>
        <p:grpSpPr>
          <a:xfrm>
            <a:off x="4122484" y="5576336"/>
            <a:ext cx="2474148" cy="2328761"/>
            <a:chOff x="243145" y="4725508"/>
            <a:chExt cx="3748226" cy="3920276"/>
          </a:xfrm>
        </p:grpSpPr>
        <p:sp>
          <p:nvSpPr>
            <p:cNvPr id="22" name="21 CuadroTexto"/>
            <p:cNvSpPr txBox="1"/>
            <p:nvPr/>
          </p:nvSpPr>
          <p:spPr>
            <a:xfrm>
              <a:off x="243145" y="6003392"/>
              <a:ext cx="3748226" cy="26423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just">
                <a:buFont typeface="Wingdings" panose="05000000000000000000" pitchFamily="2" charset="2"/>
                <a:buChar char="§"/>
              </a:pPr>
              <a:r>
                <a:rPr lang="es-CO" sz="800" dirty="0" smtClean="0">
                  <a:latin typeface="Arial Rounded MT Bold" panose="020F0704030504030204" pitchFamily="34" charset="0"/>
                  <a:ea typeface="Tahoma" pitchFamily="34" charset="0"/>
                  <a:cs typeface="Tahoma" pitchFamily="34" charset="0"/>
                </a:rPr>
                <a:t>Atienda la señalización informativa y reglamentaria ubicada en obra.</a:t>
              </a:r>
            </a:p>
            <a:p>
              <a:pPr marL="171450" indent="-171450" algn="just">
                <a:buFont typeface="Wingdings" panose="05000000000000000000" pitchFamily="2" charset="2"/>
                <a:buChar char="§"/>
              </a:pPr>
              <a:r>
                <a:rPr lang="es-CO" sz="800" dirty="0" smtClean="0">
                  <a:latin typeface="Arial Rounded MT Bold" panose="020F0704030504030204" pitchFamily="34" charset="0"/>
                  <a:ea typeface="Tahoma" pitchFamily="34" charset="0"/>
                  <a:cs typeface="Tahoma" pitchFamily="34" charset="0"/>
                </a:rPr>
                <a:t>Acate las recomendaciones del personal de la obra. </a:t>
              </a:r>
            </a:p>
            <a:p>
              <a:pPr marL="171450" indent="-171450" algn="just">
                <a:buFont typeface="Wingdings" panose="05000000000000000000" pitchFamily="2" charset="2"/>
                <a:buChar char="§"/>
              </a:pPr>
              <a:r>
                <a:rPr lang="es-CO" sz="800" dirty="0" smtClean="0">
                  <a:latin typeface="Arial Rounded MT Bold" panose="020F0704030504030204" pitchFamily="34" charset="0"/>
                  <a:ea typeface="Tahoma" pitchFamily="34" charset="0"/>
                  <a:cs typeface="Tahoma" pitchFamily="34" charset="0"/>
                </a:rPr>
                <a:t>Circule por los senderos peatonales demarcados. </a:t>
              </a:r>
            </a:p>
            <a:p>
              <a:pPr marL="171450" indent="-171450" algn="just">
                <a:buFont typeface="Wingdings" panose="05000000000000000000" pitchFamily="2" charset="2"/>
                <a:buChar char="§"/>
              </a:pPr>
              <a:r>
                <a:rPr lang="es-CO" sz="800" dirty="0" smtClean="0">
                  <a:latin typeface="Arial Rounded MT Bold" panose="020F0704030504030204" pitchFamily="34" charset="0"/>
                  <a:ea typeface="Tahoma" pitchFamily="34" charset="0"/>
                  <a:cs typeface="Tahoma" pitchFamily="34" charset="0"/>
                </a:rPr>
                <a:t>Evite ingresar a la zona de trabajo o romper la malla o las cintas de demarcación dispuestas para su protección. </a:t>
              </a:r>
              <a:endParaRPr lang="es-CO" sz="800" dirty="0">
                <a:latin typeface="Arial Rounded MT Bold" panose="020F0704030504030204" pitchFamily="34" charset="0"/>
                <a:ea typeface="Tahoma" pitchFamily="34" charset="0"/>
                <a:cs typeface="Tahoma" pitchFamily="34" charset="0"/>
              </a:endParaRPr>
            </a:p>
            <a:p>
              <a:pPr marL="171450" indent="-171450" algn="just">
                <a:buFont typeface="Wingdings" panose="05000000000000000000" pitchFamily="2" charset="2"/>
                <a:buChar char="§"/>
              </a:pPr>
              <a:r>
                <a:rPr lang="es-CO" sz="800" dirty="0" smtClean="0">
                  <a:latin typeface="Arial Rounded MT Bold" panose="020F0704030504030204" pitchFamily="34" charset="0"/>
                  <a:ea typeface="Tahoma" pitchFamily="34" charset="0"/>
                  <a:cs typeface="Tahoma" pitchFamily="34" charset="0"/>
                </a:rPr>
                <a:t>Cualquier irregularidad, comuníquela a nuestro PUNTO IDU.</a:t>
              </a:r>
              <a:endParaRPr lang="es-CO" sz="800" dirty="0">
                <a:latin typeface="Arial Rounded MT Bold" panose="020F0704030504030204" pitchFamily="34" charset="0"/>
              </a:endParaRPr>
            </a:p>
          </p:txBody>
        </p:sp>
        <p:pic>
          <p:nvPicPr>
            <p:cNvPr id="25" name="24 Imagen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145" y="4802183"/>
              <a:ext cx="385240" cy="701539"/>
            </a:xfrm>
            <a:prstGeom prst="rect">
              <a:avLst/>
            </a:prstGeom>
          </p:spPr>
        </p:pic>
        <p:sp>
          <p:nvSpPr>
            <p:cNvPr id="26" name="25 CuadroTexto"/>
            <p:cNvSpPr txBox="1"/>
            <p:nvPr/>
          </p:nvSpPr>
          <p:spPr>
            <a:xfrm>
              <a:off x="788881" y="4725508"/>
              <a:ext cx="3202490" cy="8548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900" b="1" dirty="0" smtClean="0">
                  <a:latin typeface="Arial Rounded MT Bold" panose="020F0704030504030204" pitchFamily="34" charset="0"/>
                </a:rPr>
                <a:t>DISCULPE LAS INCOMODIDADES,  </a:t>
              </a:r>
            </a:p>
            <a:p>
              <a:pPr algn="ctr"/>
              <a:r>
                <a:rPr lang="es-CO" sz="900" b="1" dirty="0" smtClean="0">
                  <a:latin typeface="Arial Rounded MT Bold" panose="020F0704030504030204" pitchFamily="34" charset="0"/>
                </a:rPr>
                <a:t>TRABAJAMOS POR UNA BOGOTÁ MEJOR PARA TODOS</a:t>
              </a:r>
              <a:endParaRPr lang="es-CO" sz="900" b="1" dirty="0">
                <a:latin typeface="Arial Rounded MT Bold" panose="020F07040305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488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244</Words>
  <Application>Microsoft Office PowerPoint</Application>
  <PresentationFormat>Presentación en pantalla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IDU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IDU</dc:creator>
  <cp:lastModifiedBy>IDU</cp:lastModifiedBy>
  <cp:revision>9</cp:revision>
  <dcterms:created xsi:type="dcterms:W3CDTF">2017-09-14T15:23:29Z</dcterms:created>
  <dcterms:modified xsi:type="dcterms:W3CDTF">2017-11-24T12:54:51Z</dcterms:modified>
</cp:coreProperties>
</file>